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5"/>
    <p:sldMasterId id="2147483671"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Lst>
  <p:sldSz cy="10058400" cx="7772400"/>
  <p:notesSz cx="6858000" cy="9144000"/>
  <p:embeddedFontLst>
    <p:embeddedFont>
      <p:font typeface="Halant"/>
      <p:regular r:id="rId19"/>
      <p:bold r:id="rId20"/>
    </p:embeddedFont>
    <p:embeddedFont>
      <p:font typeface="Inter SemiBold"/>
      <p:regular r:id="rId21"/>
      <p:bold r:id="rId22"/>
      <p:italic r:id="rId23"/>
      <p:boldItalic r:id="rId24"/>
    </p:embeddedFont>
    <p:embeddedFont>
      <p:font typeface="Inter"/>
      <p:regular r:id="rId25"/>
      <p:bold r:id="rId26"/>
      <p:italic r:id="rId27"/>
      <p:boldItalic r:id="rId28"/>
    </p:embeddedFont>
    <p:embeddedFont>
      <p:font typeface="Plus Jakarta Sans"/>
      <p:regular r:id="rId29"/>
      <p:bold r:id="rId30"/>
      <p:italic r:id="rId31"/>
      <p:boldItalic r:id="rId32"/>
    </p:embeddedFont>
    <p:embeddedFont>
      <p:font typeface="Plus Jakarta Sans Medium"/>
      <p:regular r:id="rId33"/>
      <p:bold r:id="rId34"/>
      <p:italic r:id="rId35"/>
      <p:boldItalic r:id="rId3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44732CA4-E349-4E50-9950-CB219E657567}">
  <a:tblStyle styleId="{44732CA4-E349-4E50-9950-CB219E657567}"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DD7430D3-D289-458F-A52C-F5BB8E3B2CAD}" styleName="Table_1">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Halant-bold.fntdata"/><Relationship Id="rId22" Type="http://schemas.openxmlformats.org/officeDocument/2006/relationships/font" Target="fonts/InterSemiBold-bold.fntdata"/><Relationship Id="rId21" Type="http://schemas.openxmlformats.org/officeDocument/2006/relationships/font" Target="fonts/InterSemiBold-regular.fntdata"/><Relationship Id="rId24" Type="http://schemas.openxmlformats.org/officeDocument/2006/relationships/font" Target="fonts/InterSemiBold-boldItalic.fntdata"/><Relationship Id="rId23" Type="http://schemas.openxmlformats.org/officeDocument/2006/relationships/font" Target="fonts/InterSemiBold-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font" Target="fonts/Inter-bold.fntdata"/><Relationship Id="rId25" Type="http://schemas.openxmlformats.org/officeDocument/2006/relationships/font" Target="fonts/Inter-regular.fntdata"/><Relationship Id="rId28" Type="http://schemas.openxmlformats.org/officeDocument/2006/relationships/font" Target="fonts/Inter-boldItalic.fntdata"/><Relationship Id="rId27" Type="http://schemas.openxmlformats.org/officeDocument/2006/relationships/font" Target="fonts/Inter-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PlusJakartaSans-regular.fntdata"/><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PlusJakartaSans-italic.fntdata"/><Relationship Id="rId30" Type="http://schemas.openxmlformats.org/officeDocument/2006/relationships/font" Target="fonts/PlusJakartaSans-bold.fntdata"/><Relationship Id="rId11" Type="http://schemas.openxmlformats.org/officeDocument/2006/relationships/slide" Target="slides/slide4.xml"/><Relationship Id="rId33" Type="http://schemas.openxmlformats.org/officeDocument/2006/relationships/font" Target="fonts/PlusJakartaSansMedium-regular.fntdata"/><Relationship Id="rId10" Type="http://schemas.openxmlformats.org/officeDocument/2006/relationships/slide" Target="slides/slide3.xml"/><Relationship Id="rId32" Type="http://schemas.openxmlformats.org/officeDocument/2006/relationships/font" Target="fonts/PlusJakartaSans-boldItalic.fntdata"/><Relationship Id="rId13" Type="http://schemas.openxmlformats.org/officeDocument/2006/relationships/slide" Target="slides/slide6.xml"/><Relationship Id="rId35" Type="http://schemas.openxmlformats.org/officeDocument/2006/relationships/font" Target="fonts/PlusJakartaSansMedium-italic.fntdata"/><Relationship Id="rId12" Type="http://schemas.openxmlformats.org/officeDocument/2006/relationships/slide" Target="slides/slide5.xml"/><Relationship Id="rId34" Type="http://schemas.openxmlformats.org/officeDocument/2006/relationships/font" Target="fonts/PlusJakartaSansMedium-bold.fntdata"/><Relationship Id="rId15" Type="http://schemas.openxmlformats.org/officeDocument/2006/relationships/slide" Target="slides/slide8.xml"/><Relationship Id="rId14" Type="http://schemas.openxmlformats.org/officeDocument/2006/relationships/slide" Target="slides/slide7.xml"/><Relationship Id="rId36" Type="http://schemas.openxmlformats.org/officeDocument/2006/relationships/font" Target="fonts/PlusJakartaSansMedium-boldItalic.fntdata"/><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font" Target="fonts/Halant-regular.fntdata"/><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34a8034dd7d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34a8034dd7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34b33513f70_0_25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34b33513f70_0_2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g34b33513f70_0_39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21" name="Google Shape;221;g34b33513f70_0_3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34b33513f70_0_16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34b33513f70_0_1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g34b33513f70_0_185: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1" name="Google Shape;121;g34b33513f70_0_1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g34b33513f70_0_20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33" name="Google Shape;133;g34b33513f70_0_2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g34b33513f70_0_21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44" name="Google Shape;144;g34b33513f70_0_2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34b33513f70_0_33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55" name="Google Shape;155;g34b33513f70_0_3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34b33513f70_0_27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34b33513f70_0_2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34a8034dd7d_0_5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34a8034dd7d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g34b33513f70_0_23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93" name="Google Shape;193;g34b33513f70_0_2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2" name="Google Shape;12;p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47" name="Google Shape;47;p1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56" name="Google Shape;56;p14"/>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57" name="Google Shape;57;p1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60" name="Google Shape;60;p1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3" name="Google Shape;63;p16"/>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64" name="Google Shape;64;p1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7" name="Google Shape;67;p17"/>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68" name="Google Shape;68;p17"/>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69" name="Google Shape;69;p1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72" name="Google Shape;72;p1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264945" y="1086507"/>
            <a:ext cx="2386800" cy="14778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75" name="Google Shape;75;p19"/>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76" name="Google Shape;76;p1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16713" y="880293"/>
            <a:ext cx="5412600" cy="7999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79" name="Google Shape;79;p2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83" name="Google Shape;83;p21"/>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84" name="Google Shape;84;p21"/>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85" name="Google Shape;85;p2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 name="Google Shape;15;p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88" name="Google Shape;88;p2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91" name="Google Shape;91;p23"/>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92" name="Google Shape;92;p2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9" name="Google Shape;19;p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4" name="Google Shape;24;p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31" name="Google Shape;31;p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34" name="Google Shape;34;p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40" name="Google Shape;40;p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43" name="Google Shape;43;p1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3.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8" name="Google Shape;8;p1"/>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64945" y="870271"/>
            <a:ext cx="7242600" cy="11199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52" name="Google Shape;52;p13"/>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53" name="Google Shape;53;p13"/>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1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1.png"/><Relationship Id="rId4" Type="http://schemas.openxmlformats.org/officeDocument/2006/relationships/image" Target="../media/image3.png"/><Relationship Id="rId5"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3.png"/><Relationship Id="rId4" Type="http://schemas.openxmlformats.org/officeDocument/2006/relationships/image" Target="../media/image12.png"/><Relationship Id="rId5" Type="http://schemas.openxmlformats.org/officeDocument/2006/relationships/hyperlink" Target="https://www.nps.gov/articles/series.htm?id=69034F9B-1DD8-B71B-0BBF2E403F64F908"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3.png"/><Relationship Id="rId4" Type="http://schemas.openxmlformats.org/officeDocument/2006/relationships/image" Target="../media/image1.png"/><Relationship Id="rId5" Type="http://schemas.openxmlformats.org/officeDocument/2006/relationships/image" Target="../media/image1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3.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3.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image" Target="../media/image3.png"/><Relationship Id="rId5"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3.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8" name="Shape 98"/>
        <p:cNvGrpSpPr/>
        <p:nvPr/>
      </p:nvGrpSpPr>
      <p:grpSpPr>
        <a:xfrm>
          <a:off x="0" y="0"/>
          <a:ext cx="0" cy="0"/>
          <a:chOff x="0" y="0"/>
          <a:chExt cx="0" cy="0"/>
        </a:xfrm>
      </p:grpSpPr>
      <p:sp>
        <p:nvSpPr>
          <p:cNvPr id="99" name="Google Shape;99;p25"/>
          <p:cNvSpPr txBox="1"/>
          <p:nvPr/>
        </p:nvSpPr>
        <p:spPr>
          <a:xfrm>
            <a:off x="0" y="0"/>
            <a:ext cx="7772400" cy="492000"/>
          </a:xfrm>
          <a:prstGeom prst="rect">
            <a:avLst/>
          </a:prstGeom>
          <a:solidFill>
            <a:srgbClr val="38E0A4"/>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a:t>
            </a:r>
            <a:r>
              <a:rPr lang="en" sz="2400">
                <a:solidFill>
                  <a:schemeClr val="dk1"/>
                </a:solidFill>
                <a:latin typeface="Halant"/>
                <a:ea typeface="Halant"/>
                <a:cs typeface="Halant"/>
                <a:sym typeface="Halant"/>
              </a:rPr>
              <a:t>What is the Context?</a:t>
            </a:r>
            <a:r>
              <a:rPr lang="en" sz="2400">
                <a:solidFill>
                  <a:schemeClr val="dk1"/>
                </a:solidFill>
                <a:latin typeface="Halant"/>
                <a:ea typeface="Halant"/>
                <a:cs typeface="Halant"/>
                <a:sym typeface="Halant"/>
              </a:rPr>
              <a:t>” First Industrial Revolution</a:t>
            </a:r>
            <a:endParaRPr sz="1900">
              <a:latin typeface="Halant"/>
              <a:ea typeface="Halant"/>
              <a:cs typeface="Halant"/>
              <a:sym typeface="Halant"/>
            </a:endParaRPr>
          </a:p>
        </p:txBody>
      </p:sp>
      <p:pic>
        <p:nvPicPr>
          <p:cNvPr id="100" name="Google Shape;100;p2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01" name="Google Shape;101;p2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02" name="Google Shape;102;p2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03" name="Google Shape;103;p25"/>
          <p:cNvGraphicFramePr/>
          <p:nvPr/>
        </p:nvGraphicFramePr>
        <p:xfrm>
          <a:off x="382188" y="1890350"/>
          <a:ext cx="3000000" cy="3000000"/>
        </p:xfrm>
        <a:graphic>
          <a:graphicData uri="http://schemas.openxmlformats.org/drawingml/2006/table">
            <a:tbl>
              <a:tblPr>
                <a:noFill/>
                <a:tableStyleId>{44732CA4-E349-4E50-9950-CB219E657567}</a:tableStyleId>
              </a:tblPr>
              <a:tblGrid>
                <a:gridCol w="4968250"/>
                <a:gridCol w="2039875"/>
              </a:tblGrid>
              <a:tr h="7061575">
                <a:tc>
                  <a:txBody>
                    <a:bodyPr/>
                    <a:lstStyle/>
                    <a:p>
                      <a:pPr indent="0" lvl="0" marL="0" rtl="0" algn="l">
                        <a:lnSpc>
                          <a:spcPct val="100000"/>
                        </a:lnSpc>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The First Industrial Revolution occurred during a period known as the Antebellum Era (before the Civil War). In the late 1700s to the mid-1800s, people started using machines to make goods instead of by hand. </a:t>
                      </a:r>
                      <a:r>
                        <a:rPr b="1" lang="en" sz="1100">
                          <a:solidFill>
                            <a:schemeClr val="dk1"/>
                          </a:solidFill>
                          <a:latin typeface="Inter"/>
                          <a:ea typeface="Inter"/>
                          <a:cs typeface="Inter"/>
                          <a:sym typeface="Inter"/>
                        </a:rPr>
                        <a:t>(A) </a:t>
                      </a:r>
                      <a:r>
                        <a:rPr lang="en" sz="1100">
                          <a:solidFill>
                            <a:schemeClr val="dk1"/>
                          </a:solidFill>
                          <a:latin typeface="Inter"/>
                          <a:ea typeface="Inter"/>
                          <a:cs typeface="Inter"/>
                          <a:sym typeface="Inter"/>
                        </a:rPr>
                        <a:t>This made production faster and cheaper, helping businesses grow and making goods more available and affordable. This led to the growth of factories, cities, and new inventions, while at the same time better transportation improved trade. However, it also increased economic and social differences between the North and South.</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The cotton gin, invented by Eli Whitney in 1793, made cotton production faster and increased Southern dependence on slavery. Whitney also introduced interchangeable parts, helping factories mass-produce goods more efficiently. While the South grew its plantations, the North became more industrial. </a:t>
                      </a:r>
                      <a:r>
                        <a:rPr b="1" lang="en" sz="1100">
                          <a:solidFill>
                            <a:schemeClr val="dk1"/>
                          </a:solidFill>
                          <a:latin typeface="Inter"/>
                          <a:ea typeface="Inter"/>
                          <a:cs typeface="Inter"/>
                          <a:sym typeface="Inter"/>
                        </a:rPr>
                        <a:t>(B) </a:t>
                      </a:r>
                      <a:endParaRPr b="1"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Factories became centers of industry, especially in places like Lowell, Massachusetts, where young women called “Lowell girls” worked in textile mills. They worked long hours in difficult conditions, but their wages fueled greater independence. As steam and water power improved factories, cities grew and immigrants from Ireland and Germany helped drive Northern industrial growth. </a:t>
                      </a:r>
                      <a:r>
                        <a:rPr b="1" lang="en" sz="1100">
                          <a:solidFill>
                            <a:schemeClr val="dk1"/>
                          </a:solidFill>
                          <a:latin typeface="Inter"/>
                          <a:ea typeface="Inter"/>
                          <a:cs typeface="Inter"/>
                          <a:sym typeface="Inter"/>
                        </a:rPr>
                        <a:t>(C) </a:t>
                      </a:r>
                      <a:endParaRPr b="1"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Industrialization also improved transportation, helping businesses trade goods more easily. The Erie Canal (completed in 1825) connected the Great Lakes to the Hudson River, making it much cheaper to ship goods between the Midwest and the East Coast. Steamboats, like Robert Fulton’s Clermont, made river travel faster, and railroads, which began expanding in the 1830s and 1840s, connected distant parts of the country. These improvements encouraged westward expansion, increased trade, and linked northern cities with western farms. However, while the North was becoming more modern and industrial, the South remained focused on plantation agriculture, leading to growing tensions between the two regions. </a:t>
                      </a:r>
                      <a:r>
                        <a:rPr b="1" lang="en" sz="1100">
                          <a:solidFill>
                            <a:schemeClr val="dk1"/>
                          </a:solidFill>
                          <a:latin typeface="Inter"/>
                          <a:ea typeface="Inter"/>
                          <a:cs typeface="Inter"/>
                          <a:sym typeface="Inter"/>
                        </a:rPr>
                        <a:t>(D)</a:t>
                      </a:r>
                      <a:endParaRPr b="1"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The First Industrial Revolution played a major role in shaping the Antebellum Era. It helped the North develop a strong economy based on industry and wage labor, while the South continued to depend on slavery and cotton. These differences led to political debates over tariffs, economic policies, and the expansion of slavery into new territories. The changes brought by industrialization helped set the stage for the conflicts that would eventually lead to the Civil War. </a:t>
                      </a:r>
                      <a:r>
                        <a:rPr b="1" lang="en" sz="1100">
                          <a:solidFill>
                            <a:schemeClr val="dk1"/>
                          </a:solidFill>
                          <a:latin typeface="Inter"/>
                          <a:ea typeface="Inter"/>
                          <a:cs typeface="Inter"/>
                          <a:sym typeface="Inter"/>
                        </a:rPr>
                        <a:t>(E)</a:t>
                      </a:r>
                      <a:endParaRPr b="1" sz="1100">
                        <a:solidFill>
                          <a:schemeClr val="dk1"/>
                        </a:solidFill>
                        <a:latin typeface="Inter"/>
                        <a:ea typeface="Inter"/>
                        <a:cs typeface="Inter"/>
                        <a:sym typeface="Inter"/>
                      </a:endParaRPr>
                    </a:p>
                  </a:txBody>
                  <a:tcPr marT="109725" marB="109725" marR="109725" marL="109725">
                    <a:lnL cap="flat" cmpd="sng" w="12700">
                      <a:solidFill>
                        <a:srgbClr val="FFFFFF">
                          <a:alpha val="0"/>
                        </a:srgbClr>
                      </a:solidFill>
                      <a:prstDash val="solid"/>
                      <a:round/>
                      <a:headEnd len="sm" w="sm" type="none"/>
                      <a:tailEnd len="sm" w="sm" type="none"/>
                    </a:lnL>
                    <a:lnR cap="flat" cmpd="sng" w="19050">
                      <a:solidFill>
                        <a:srgbClr val="E95C3D"/>
                      </a:solidFill>
                      <a:prstDash val="solid"/>
                      <a:round/>
                      <a:headEnd len="sm" w="sm" type="none"/>
                      <a:tailEnd len="sm" w="sm" type="none"/>
                    </a:lnR>
                    <a:lnT cap="flat" cmpd="sng" w="12700">
                      <a:solidFill>
                        <a:srgbClr val="FFFFFF">
                          <a:alpha val="0"/>
                        </a:srgbClr>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a:txBody>
                    <a:bodyPr/>
                    <a:lstStyle/>
                    <a:p>
                      <a:pPr indent="0" lvl="0" marL="0" rtl="0" algn="l">
                        <a:lnSpc>
                          <a:spcPct val="100000"/>
                        </a:lnSpc>
                        <a:spcBef>
                          <a:spcPts val="0"/>
                        </a:spcBef>
                        <a:spcAft>
                          <a:spcPts val="0"/>
                        </a:spcAft>
                        <a:buClr>
                          <a:srgbClr val="000000"/>
                        </a:buClr>
                        <a:buSzPts val="1100"/>
                        <a:buFont typeface="Arial"/>
                        <a:buNone/>
                      </a:pPr>
                      <a:r>
                        <a:rPr b="1" lang="en" sz="1100">
                          <a:solidFill>
                            <a:srgbClr val="000000"/>
                          </a:solidFill>
                          <a:latin typeface="Inter"/>
                          <a:ea typeface="Inter"/>
                          <a:cs typeface="Inter"/>
                          <a:sym typeface="Inter"/>
                        </a:rPr>
                        <a:t>A. </a:t>
                      </a:r>
                      <a:r>
                        <a:rPr lang="en" sz="1100">
                          <a:solidFill>
                            <a:srgbClr val="000000"/>
                          </a:solidFill>
                          <a:latin typeface="Inter"/>
                          <a:ea typeface="Inter"/>
                          <a:cs typeface="Inter"/>
                          <a:sym typeface="Inter"/>
                        </a:rPr>
                        <a:t>W</a:t>
                      </a:r>
                      <a:r>
                        <a:rPr lang="en" sz="1100">
                          <a:latin typeface="Inter"/>
                          <a:ea typeface="Inter"/>
                          <a:cs typeface="Inter"/>
                          <a:sym typeface="Inter"/>
                        </a:rPr>
                        <a:t>hen was the First Industrial Revolution?</a:t>
                      </a:r>
                      <a:endParaRPr sz="1100">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t/>
                      </a:r>
                      <a:endParaRPr b="1" sz="1100">
                        <a:solidFill>
                          <a:srgbClr val="E95C3D"/>
                        </a:solidFill>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t/>
                      </a:r>
                      <a:endParaRPr b="1" sz="1100">
                        <a:solidFill>
                          <a:srgbClr val="E95C3D"/>
                        </a:solidFill>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t/>
                      </a:r>
                      <a:endParaRPr b="1" sz="1100">
                        <a:solidFill>
                          <a:srgbClr val="E95C3D"/>
                        </a:solidFill>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rPr b="1" lang="en" sz="1100">
                          <a:solidFill>
                            <a:srgbClr val="000000"/>
                          </a:solidFill>
                          <a:latin typeface="Inter"/>
                          <a:ea typeface="Inter"/>
                          <a:cs typeface="Inter"/>
                          <a:sym typeface="Inter"/>
                        </a:rPr>
                        <a:t>B. </a:t>
                      </a:r>
                      <a:r>
                        <a:rPr lang="en" sz="1100">
                          <a:latin typeface="Inter"/>
                          <a:ea typeface="Inter"/>
                          <a:cs typeface="Inter"/>
                          <a:sym typeface="Inter"/>
                        </a:rPr>
                        <a:t>How did the cotton gin change the Southern economy?</a:t>
                      </a:r>
                      <a:endParaRPr sz="1100">
                        <a:solidFill>
                          <a:srgbClr val="000000"/>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100">
                        <a:solidFill>
                          <a:schemeClr val="accent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100">
                        <a:solidFill>
                          <a:schemeClr val="accent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100">
                        <a:solidFill>
                          <a:schemeClr val="accent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100">
                        <a:solidFill>
                          <a:schemeClr val="accent1"/>
                        </a:solidFill>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t/>
                      </a:r>
                      <a:endParaRPr b="1" sz="1100">
                        <a:solidFill>
                          <a:srgbClr val="E95C3D"/>
                        </a:solidFill>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rPr b="1" lang="en" sz="1100">
                          <a:solidFill>
                            <a:srgbClr val="000000"/>
                          </a:solidFill>
                          <a:latin typeface="Inter"/>
                          <a:ea typeface="Inter"/>
                          <a:cs typeface="Inter"/>
                          <a:sym typeface="Inter"/>
                        </a:rPr>
                        <a:t>C.</a:t>
                      </a:r>
                      <a:r>
                        <a:rPr lang="en" sz="1100">
                          <a:solidFill>
                            <a:srgbClr val="000000"/>
                          </a:solidFill>
                          <a:latin typeface="Inter"/>
                          <a:ea typeface="Inter"/>
                          <a:cs typeface="Inter"/>
                          <a:sym typeface="Inter"/>
                        </a:rPr>
                        <a:t> </a:t>
                      </a:r>
                      <a:r>
                        <a:rPr lang="en" sz="1100">
                          <a:latin typeface="Inter"/>
                          <a:ea typeface="Inter"/>
                          <a:cs typeface="Inter"/>
                          <a:sym typeface="Inter"/>
                        </a:rPr>
                        <a:t>How did factory jobs change life in the North?</a:t>
                      </a:r>
                      <a:endParaRPr b="1" sz="1100">
                        <a:solidFill>
                          <a:srgbClr val="000000"/>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100">
                        <a:solidFill>
                          <a:schemeClr val="accent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100">
                        <a:solidFill>
                          <a:schemeClr val="accent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100">
                        <a:solidFill>
                          <a:schemeClr val="accent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100">
                        <a:solidFill>
                          <a:schemeClr val="accent1"/>
                        </a:solidFill>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t/>
                      </a:r>
                      <a:endParaRPr b="1" sz="1100">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rPr b="1" lang="en" sz="1100">
                          <a:solidFill>
                            <a:srgbClr val="000000"/>
                          </a:solidFill>
                          <a:latin typeface="Inter"/>
                          <a:ea typeface="Inter"/>
                          <a:cs typeface="Inter"/>
                          <a:sym typeface="Inter"/>
                        </a:rPr>
                        <a:t>D. </a:t>
                      </a:r>
                      <a:r>
                        <a:rPr lang="en" sz="1100">
                          <a:latin typeface="Inter"/>
                          <a:ea typeface="Inter"/>
                          <a:cs typeface="Inter"/>
                          <a:sym typeface="Inter"/>
                        </a:rPr>
                        <a:t>What were two ways that transportation improved during the First Industrial Revolution?</a:t>
                      </a:r>
                      <a:endParaRPr sz="1100">
                        <a:solidFill>
                          <a:srgbClr val="000000"/>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100">
                        <a:solidFill>
                          <a:schemeClr val="accent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100">
                        <a:solidFill>
                          <a:schemeClr val="accent1"/>
                        </a:solidFill>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t/>
                      </a:r>
                      <a:endParaRPr b="1" sz="1100">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rPr b="1" lang="en" sz="1100">
                          <a:solidFill>
                            <a:srgbClr val="000000"/>
                          </a:solidFill>
                          <a:latin typeface="Inter"/>
                          <a:ea typeface="Inter"/>
                          <a:cs typeface="Inter"/>
                          <a:sym typeface="Inter"/>
                        </a:rPr>
                        <a:t>E. </a:t>
                      </a:r>
                      <a:r>
                        <a:rPr lang="en" sz="1100">
                          <a:solidFill>
                            <a:srgbClr val="000000"/>
                          </a:solidFill>
                          <a:latin typeface="Inter"/>
                          <a:ea typeface="Inter"/>
                          <a:cs typeface="Inter"/>
                          <a:sym typeface="Inter"/>
                        </a:rPr>
                        <a:t>W</a:t>
                      </a:r>
                      <a:r>
                        <a:rPr lang="en" sz="1100">
                          <a:latin typeface="Inter"/>
                          <a:ea typeface="Inter"/>
                          <a:cs typeface="Inter"/>
                          <a:sym typeface="Inter"/>
                        </a:rPr>
                        <a:t>hat differences expanded between the North and South? How did this increase tensions?</a:t>
                      </a:r>
                      <a:endParaRPr sz="1100">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100">
                        <a:solidFill>
                          <a:srgbClr val="E95C3D"/>
                        </a:solidFill>
                        <a:latin typeface="Inter"/>
                        <a:ea typeface="Inter"/>
                        <a:cs typeface="Inter"/>
                        <a:sym typeface="Inter"/>
                      </a:endParaRPr>
                    </a:p>
                  </a:txBody>
                  <a:tcPr marT="109725" marB="109725" marR="109725" marL="109725">
                    <a:lnL cap="flat" cmpd="sng" w="19050">
                      <a:solidFill>
                        <a:srgbClr val="E95C3D"/>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12700">
                      <a:solidFill>
                        <a:srgbClr val="FFFFFF">
                          <a:alpha val="0"/>
                        </a:srgbClr>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r>
            </a:tbl>
          </a:graphicData>
        </a:graphic>
      </p:graphicFrame>
      <p:sp>
        <p:nvSpPr>
          <p:cNvPr id="104" name="Google Shape;104;p25"/>
          <p:cNvSpPr txBox="1"/>
          <p:nvPr/>
        </p:nvSpPr>
        <p:spPr>
          <a:xfrm>
            <a:off x="338625" y="5472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
        <p:nvSpPr>
          <p:cNvPr id="105" name="Google Shape;105;p25"/>
          <p:cNvSpPr txBox="1"/>
          <p:nvPr/>
        </p:nvSpPr>
        <p:spPr>
          <a:xfrm>
            <a:off x="1878100" y="880975"/>
            <a:ext cx="5439000" cy="887400"/>
          </a:xfrm>
          <a:prstGeom prst="rect">
            <a:avLst/>
          </a:prstGeom>
          <a:noFill/>
          <a:ln>
            <a:noFill/>
          </a:ln>
        </p:spPr>
        <p:txBody>
          <a:bodyPr anchorCtr="0" anchor="t" bIns="116050" lIns="116050" spcFirstLastPara="1" rIns="116050" wrap="square" tIns="116050">
            <a:noAutofit/>
          </a:bodyPr>
          <a:lstStyle/>
          <a:p>
            <a:pPr indent="0" lvl="0" marL="0" rtl="0" algn="l">
              <a:spcBef>
                <a:spcPts val="0"/>
              </a:spcBef>
              <a:spcAft>
                <a:spcPts val="0"/>
              </a:spcAft>
              <a:buNone/>
            </a:pPr>
            <a:r>
              <a:rPr b="1" lang="en" sz="1300">
                <a:latin typeface="Halant"/>
                <a:ea typeface="Halant"/>
                <a:cs typeface="Halant"/>
                <a:sym typeface="Halant"/>
              </a:rPr>
              <a:t>Contextualization</a:t>
            </a:r>
            <a:endParaRPr b="1" sz="1300">
              <a:latin typeface="Halant"/>
              <a:ea typeface="Halant"/>
              <a:cs typeface="Halant"/>
              <a:sym typeface="Halant"/>
            </a:endParaRPr>
          </a:p>
          <a:p>
            <a:pPr indent="0" lvl="0" marL="0" rtl="0" algn="l">
              <a:spcBef>
                <a:spcPts val="0"/>
              </a:spcBef>
              <a:spcAft>
                <a:spcPts val="0"/>
              </a:spcAft>
              <a:buNone/>
            </a:pPr>
            <a:r>
              <a:t/>
            </a:r>
            <a:endParaRPr b="1" sz="1000">
              <a:latin typeface="Halant"/>
              <a:ea typeface="Halant"/>
              <a:cs typeface="Halant"/>
              <a:sym typeface="Halant"/>
            </a:endParaRPr>
          </a:p>
          <a:p>
            <a:pPr indent="0" lvl="0" marL="0" rtl="0" algn="l">
              <a:spcBef>
                <a:spcPts val="0"/>
              </a:spcBef>
              <a:spcAft>
                <a:spcPts val="0"/>
              </a:spcAft>
              <a:buNone/>
            </a:pPr>
            <a:r>
              <a:rPr lang="en" sz="1100">
                <a:latin typeface="Inter"/>
                <a:ea typeface="Inter"/>
                <a:cs typeface="Inter"/>
                <a:sym typeface="Inter"/>
              </a:rPr>
              <a:t>Thinking historically means interpreting historical events, developments, or processes in light of the surrounding historical context.</a:t>
            </a:r>
            <a:endParaRPr sz="1100">
              <a:latin typeface="Inter"/>
              <a:ea typeface="Inter"/>
              <a:cs typeface="Inter"/>
              <a:sym typeface="Inter"/>
            </a:endParaRPr>
          </a:p>
        </p:txBody>
      </p:sp>
      <p:pic>
        <p:nvPicPr>
          <p:cNvPr id="106" name="Google Shape;106;p25"/>
          <p:cNvPicPr preferRelativeResize="0"/>
          <p:nvPr/>
        </p:nvPicPr>
        <p:blipFill rotWithShape="1">
          <a:blip r:embed="rId4">
            <a:alphaModFix/>
          </a:blip>
          <a:srcRect b="0" l="0" r="0" t="0"/>
          <a:stretch/>
        </p:blipFill>
        <p:spPr>
          <a:xfrm>
            <a:off x="694375" y="798674"/>
            <a:ext cx="1019100" cy="10191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05" name="Shape 205"/>
        <p:cNvGrpSpPr/>
        <p:nvPr/>
      </p:nvGrpSpPr>
      <p:grpSpPr>
        <a:xfrm>
          <a:off x="0" y="0"/>
          <a:ext cx="0" cy="0"/>
          <a:chOff x="0" y="0"/>
          <a:chExt cx="0" cy="0"/>
        </a:xfrm>
      </p:grpSpPr>
      <p:sp>
        <p:nvSpPr>
          <p:cNvPr id="206" name="Google Shape;206;p34"/>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Disciplinary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Evaluating Evidence (Exemplar)</a:t>
            </a:r>
            <a:endParaRPr sz="2500">
              <a:solidFill>
                <a:schemeClr val="dk1"/>
              </a:solidFill>
              <a:latin typeface="Plus Jakarta Sans"/>
              <a:ea typeface="Plus Jakarta Sans"/>
              <a:cs typeface="Plus Jakarta Sans"/>
              <a:sym typeface="Plus Jakarta Sans"/>
            </a:endParaRPr>
          </a:p>
        </p:txBody>
      </p:sp>
      <p:sp>
        <p:nvSpPr>
          <p:cNvPr id="207" name="Google Shape;207;p3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208" name="Google Shape;208;p34"/>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209" name="Google Shape;209;p3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10" name="Google Shape;210;p34"/>
          <p:cNvPicPr preferRelativeResize="0"/>
          <p:nvPr/>
        </p:nvPicPr>
        <p:blipFill>
          <a:blip r:embed="rId4">
            <a:alphaModFix/>
          </a:blip>
          <a:stretch>
            <a:fillRect/>
          </a:stretch>
        </p:blipFill>
        <p:spPr>
          <a:xfrm>
            <a:off x="216272" y="230997"/>
            <a:ext cx="1041739" cy="431978"/>
          </a:xfrm>
          <a:prstGeom prst="rect">
            <a:avLst/>
          </a:prstGeom>
          <a:noFill/>
          <a:ln>
            <a:noFill/>
          </a:ln>
        </p:spPr>
      </p:pic>
      <p:sp>
        <p:nvSpPr>
          <p:cNvPr id="211" name="Google Shape;211;p34"/>
          <p:cNvSpPr txBox="1"/>
          <p:nvPr/>
        </p:nvSpPr>
        <p:spPr>
          <a:xfrm>
            <a:off x="1598575" y="1140919"/>
            <a:ext cx="5704800" cy="9198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Plus Jakarta Sans"/>
                <a:ea typeface="Plus Jakarta Sans"/>
                <a:cs typeface="Plus Jakarta Sans"/>
                <a:sym typeface="Plus Jakarta Sans"/>
              </a:rPr>
              <a:t>Directions</a:t>
            </a:r>
            <a:r>
              <a:rPr lang="en" sz="1200">
                <a:solidFill>
                  <a:schemeClr val="dk1"/>
                </a:solidFill>
                <a:latin typeface="Plus Jakarta Sans"/>
                <a:ea typeface="Plus Jakarta Sans"/>
                <a:cs typeface="Plus Jakarta Sans"/>
                <a:sym typeface="Plus Jakarta Sans"/>
              </a:rPr>
              <a:t>: </a:t>
            </a:r>
            <a:r>
              <a:rPr lang="en" sz="1050">
                <a:solidFill>
                  <a:schemeClr val="dk1"/>
                </a:solidFill>
                <a:highlight>
                  <a:schemeClr val="lt1"/>
                </a:highlight>
                <a:latin typeface="Plus Jakarta Sans"/>
                <a:ea typeface="Plus Jakarta Sans"/>
                <a:cs typeface="Plus Jakarta Sans"/>
                <a:sym typeface="Plus Jakarta Sans"/>
              </a:rPr>
              <a:t> In the claim box, fill in Technological Innovations, Transportation &amp; Infrastructure, or Growing Labor Force. Provide two quotes and/or description of images from the primary or secondary sources that illustrates the claim. Explain how the quote supports the claim. Then write summaries of any other information that supports the claim. In the final box, explain if any other causes were identified and supported with evidence and reasoning.</a:t>
            </a:r>
            <a:endParaRPr sz="1200">
              <a:solidFill>
                <a:schemeClr val="dk1"/>
              </a:solidFill>
              <a:latin typeface="Plus Jakarta Sans"/>
              <a:ea typeface="Plus Jakarta Sans"/>
              <a:cs typeface="Plus Jakarta Sans"/>
              <a:sym typeface="Plus Jakarta Sans"/>
            </a:endParaRPr>
          </a:p>
        </p:txBody>
      </p:sp>
      <p:sp>
        <p:nvSpPr>
          <p:cNvPr id="212" name="Google Shape;212;p34"/>
          <p:cNvSpPr txBox="1"/>
          <p:nvPr/>
        </p:nvSpPr>
        <p:spPr>
          <a:xfrm>
            <a:off x="469050" y="2365375"/>
            <a:ext cx="21519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Historical</a:t>
            </a:r>
            <a:r>
              <a:rPr lang="en" sz="1200">
                <a:solidFill>
                  <a:schemeClr val="dk1"/>
                </a:solidFill>
                <a:latin typeface="Inter"/>
                <a:ea typeface="Inter"/>
                <a:cs typeface="Inter"/>
                <a:sym typeface="Inter"/>
              </a:rPr>
              <a:t> Event/Topic/Idea:</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Causes of the First Industrial Revolution in the United States</a:t>
            </a:r>
            <a:endParaRPr sz="1200">
              <a:solidFill>
                <a:schemeClr val="dk1"/>
              </a:solidFill>
              <a:latin typeface="Inter"/>
              <a:ea typeface="Inter"/>
              <a:cs typeface="Inter"/>
              <a:sym typeface="Inter"/>
            </a:endParaRPr>
          </a:p>
          <a:p>
            <a:pPr indent="0" lvl="0" marL="0" rtl="0" algn="ctr">
              <a:spcBef>
                <a:spcPts val="0"/>
              </a:spcBef>
              <a:spcAft>
                <a:spcPts val="0"/>
              </a:spcAft>
              <a:buNone/>
            </a:pPr>
            <a:r>
              <a:t/>
            </a:r>
            <a:endParaRPr sz="1300">
              <a:latin typeface="Inter"/>
              <a:ea typeface="Inter"/>
              <a:cs typeface="Inter"/>
              <a:sym typeface="Inter"/>
            </a:endParaRPr>
          </a:p>
        </p:txBody>
      </p:sp>
      <p:sp>
        <p:nvSpPr>
          <p:cNvPr id="213" name="Google Shape;213;p34"/>
          <p:cNvSpPr txBox="1"/>
          <p:nvPr/>
        </p:nvSpPr>
        <p:spPr>
          <a:xfrm>
            <a:off x="2907050" y="2365375"/>
            <a:ext cx="43965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Claim</a:t>
            </a:r>
            <a:endParaRPr sz="1300">
              <a:solidFill>
                <a:schemeClr val="dk1"/>
              </a:solidFill>
              <a:latin typeface="Inter"/>
              <a:ea typeface="Inter"/>
              <a:cs typeface="Inter"/>
              <a:sym typeface="Inter"/>
            </a:endParaRPr>
          </a:p>
          <a:p>
            <a:pPr indent="0" lvl="0" marL="0" rtl="0" algn="ctr">
              <a:spcBef>
                <a:spcPts val="0"/>
              </a:spcBef>
              <a:spcAft>
                <a:spcPts val="0"/>
              </a:spcAft>
              <a:buNone/>
            </a:pPr>
            <a:r>
              <a:t/>
            </a:r>
            <a:endParaRPr b="1" sz="1200">
              <a:latin typeface="Inter"/>
              <a:ea typeface="Inter"/>
              <a:cs typeface="Inter"/>
              <a:sym typeface="Inter"/>
            </a:endParaRPr>
          </a:p>
          <a:p>
            <a:pPr indent="0" lvl="0" marL="0" rtl="0" algn="ctr">
              <a:lnSpc>
                <a:spcPct val="200000"/>
              </a:lnSpc>
              <a:spcBef>
                <a:spcPts val="0"/>
              </a:spcBef>
              <a:spcAft>
                <a:spcPts val="0"/>
              </a:spcAft>
              <a:buNone/>
            </a:pPr>
            <a:r>
              <a:rPr b="1" lang="en" sz="1100">
                <a:latin typeface="Inter"/>
                <a:ea typeface="Inter"/>
                <a:cs typeface="Inter"/>
                <a:sym typeface="Inter"/>
              </a:rPr>
              <a:t>A significant cause of the First Industrial Revolution was</a:t>
            </a:r>
            <a:endParaRPr b="1" sz="1100">
              <a:latin typeface="Inter"/>
              <a:ea typeface="Inter"/>
              <a:cs typeface="Inter"/>
              <a:sym typeface="Inter"/>
            </a:endParaRPr>
          </a:p>
          <a:p>
            <a:pPr indent="0" lvl="0" marL="0" rtl="0" algn="ctr">
              <a:lnSpc>
                <a:spcPct val="200000"/>
              </a:lnSpc>
              <a:spcBef>
                <a:spcPts val="0"/>
              </a:spcBef>
              <a:spcAft>
                <a:spcPts val="0"/>
              </a:spcAft>
              <a:buNone/>
            </a:pPr>
            <a:r>
              <a:rPr b="1" lang="en" sz="1100" u="sng">
                <a:solidFill>
                  <a:srgbClr val="E95C3D"/>
                </a:solidFill>
                <a:latin typeface="Inter"/>
                <a:ea typeface="Inter"/>
                <a:cs typeface="Inter"/>
                <a:sym typeface="Inter"/>
              </a:rPr>
              <a:t>Transportation &amp; Infrastructure.</a:t>
            </a:r>
            <a:endParaRPr b="1" sz="1100" u="sng">
              <a:solidFill>
                <a:srgbClr val="E95C3D"/>
              </a:solidFill>
              <a:latin typeface="Inter"/>
              <a:ea typeface="Inter"/>
              <a:cs typeface="Inter"/>
              <a:sym typeface="Inter"/>
            </a:endParaRPr>
          </a:p>
          <a:p>
            <a:pPr indent="0" lvl="0" marL="0" rtl="0" algn="ctr">
              <a:lnSpc>
                <a:spcPct val="200000"/>
              </a:lnSpc>
              <a:spcBef>
                <a:spcPts val="0"/>
              </a:spcBef>
              <a:spcAft>
                <a:spcPts val="0"/>
              </a:spcAft>
              <a:buNone/>
            </a:pPr>
            <a:r>
              <a:t/>
            </a:r>
            <a:endParaRPr b="1" sz="1200">
              <a:latin typeface="Inter"/>
              <a:ea typeface="Inter"/>
              <a:cs typeface="Inter"/>
              <a:sym typeface="Inter"/>
            </a:endParaRPr>
          </a:p>
        </p:txBody>
      </p:sp>
      <p:pic>
        <p:nvPicPr>
          <p:cNvPr id="214" name="Google Shape;214;p34"/>
          <p:cNvPicPr preferRelativeResize="0"/>
          <p:nvPr/>
        </p:nvPicPr>
        <p:blipFill>
          <a:blip r:embed="rId5">
            <a:alphaModFix/>
          </a:blip>
          <a:stretch>
            <a:fillRect/>
          </a:stretch>
        </p:blipFill>
        <p:spPr>
          <a:xfrm>
            <a:off x="469050" y="1125169"/>
            <a:ext cx="951300" cy="951300"/>
          </a:xfrm>
          <a:prstGeom prst="rect">
            <a:avLst/>
          </a:prstGeom>
          <a:noFill/>
          <a:ln>
            <a:noFill/>
          </a:ln>
        </p:spPr>
      </p:pic>
      <p:graphicFrame>
        <p:nvGraphicFramePr>
          <p:cNvPr id="215" name="Google Shape;215;p34"/>
          <p:cNvGraphicFramePr/>
          <p:nvPr/>
        </p:nvGraphicFramePr>
        <p:xfrm>
          <a:off x="469250" y="4116400"/>
          <a:ext cx="3000000" cy="3000000"/>
        </p:xfrm>
        <a:graphic>
          <a:graphicData uri="http://schemas.openxmlformats.org/drawingml/2006/table">
            <a:tbl>
              <a:tblPr>
                <a:noFill/>
                <a:tableStyleId>{DD7430D3-D289-458F-A52C-F5BB8E3B2CAD}</a:tableStyleId>
              </a:tblPr>
              <a:tblGrid>
                <a:gridCol w="3417150"/>
                <a:gridCol w="3417150"/>
              </a:tblGrid>
              <a:tr h="355500">
                <a:tc>
                  <a:txBody>
                    <a:bodyPr/>
                    <a:lstStyle/>
                    <a:p>
                      <a:pPr indent="0" lvl="0" marL="0" rtl="0" algn="ctr">
                        <a:spcBef>
                          <a:spcPts val="0"/>
                        </a:spcBef>
                        <a:spcAft>
                          <a:spcPts val="0"/>
                        </a:spcAft>
                        <a:buNone/>
                      </a:pPr>
                      <a:r>
                        <a:rPr lang="en" sz="1200">
                          <a:latin typeface="Inter"/>
                          <a:ea typeface="Inter"/>
                          <a:cs typeface="Inter"/>
                          <a:sym typeface="Inter"/>
                        </a:rPr>
                        <a:t>Quote 1/Image Description to Support Claim</a:t>
                      </a:r>
                      <a:endParaRPr sz="12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Quote 2/Image Description to Support Claim</a:t>
                      </a:r>
                      <a:endParaRPr>
                        <a:latin typeface="Inter"/>
                        <a:ea typeface="Inter"/>
                        <a:cs typeface="Inter"/>
                        <a:sym typeface="Inter"/>
                      </a:endParaRPr>
                    </a:p>
                  </a:txBody>
                  <a:tcPr marT="91425" marB="91425" marR="91425" marL="91425" anchor="ctr"/>
                </a:tc>
              </a:tr>
              <a:tr h="1404575">
                <a:tc>
                  <a:txBody>
                    <a:bodyPr/>
                    <a:lstStyle/>
                    <a:p>
                      <a:pPr indent="0" lvl="0" marL="0" rtl="0" algn="l">
                        <a:spcBef>
                          <a:spcPts val="0"/>
                        </a:spcBef>
                        <a:spcAft>
                          <a:spcPts val="0"/>
                        </a:spcAft>
                        <a:buNone/>
                      </a:pPr>
                      <a:r>
                        <a:rPr b="1" lang="en" sz="1000">
                          <a:solidFill>
                            <a:srgbClr val="E95C3D"/>
                          </a:solidFill>
                          <a:latin typeface="Inter"/>
                          <a:ea typeface="Inter"/>
                          <a:cs typeface="Inter"/>
                          <a:sym typeface="Inter"/>
                        </a:rPr>
                        <a:t>This source describes the rapid growth of the railroad. In the late 1850s, there were about 22,000 miles of tracks in the country and 7,000 of that number were in the South. The South lagged behind in growth, however, the railroad enterprise was run by experienced men in the region.</a:t>
                      </a:r>
                      <a:endParaRPr b="1" sz="1000">
                        <a:solidFill>
                          <a:srgbClr val="E95C3D"/>
                        </a:solidFill>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rPr lang="en" sz="1000">
                          <a:latin typeface="Inter"/>
                          <a:ea typeface="Inter"/>
                          <a:cs typeface="Inter"/>
                          <a:sym typeface="Inter"/>
                        </a:rPr>
                        <a:t>Source: </a:t>
                      </a:r>
                      <a:r>
                        <a:rPr b="1" lang="en" sz="1000">
                          <a:solidFill>
                            <a:srgbClr val="E95C3D"/>
                          </a:solidFill>
                          <a:latin typeface="Inter"/>
                          <a:ea typeface="Inter"/>
                          <a:cs typeface="Inter"/>
                          <a:sym typeface="Inter"/>
                        </a:rPr>
                        <a:t>Collins, 1999.</a:t>
                      </a:r>
                      <a:endParaRPr b="1" sz="10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000">
                          <a:solidFill>
                            <a:srgbClr val="E95C3D"/>
                          </a:solidFill>
                          <a:latin typeface="Inter"/>
                          <a:ea typeface="Inter"/>
                          <a:cs typeface="Inter"/>
                          <a:sym typeface="Inter"/>
                        </a:rPr>
                        <a:t>This source is celebrating the completion of the Erie Canal which linked the Great Lakes to the Atlantic Ocean. </a:t>
                      </a:r>
                      <a:br>
                        <a:rPr b="1" lang="en" sz="1000">
                          <a:solidFill>
                            <a:srgbClr val="E95C3D"/>
                          </a:solidFill>
                          <a:latin typeface="Inter"/>
                          <a:ea typeface="Inter"/>
                          <a:cs typeface="Inter"/>
                          <a:sym typeface="Inter"/>
                        </a:rPr>
                      </a:br>
                      <a:endParaRPr b="1" sz="1000">
                        <a:solidFill>
                          <a:srgbClr val="E95C3D"/>
                        </a:solidFill>
                        <a:latin typeface="Inter"/>
                        <a:ea typeface="Inter"/>
                        <a:cs typeface="Inter"/>
                        <a:sym typeface="Inter"/>
                      </a:endParaRPr>
                    </a:p>
                    <a:p>
                      <a:pPr indent="0" lvl="0" marL="0" rtl="0" algn="l">
                        <a:spcBef>
                          <a:spcPts val="0"/>
                        </a:spcBef>
                        <a:spcAft>
                          <a:spcPts val="0"/>
                        </a:spcAft>
                        <a:buNone/>
                      </a:pPr>
                      <a:r>
                        <a:t/>
                      </a:r>
                      <a:endParaRPr b="1" sz="1000">
                        <a:solidFill>
                          <a:srgbClr val="E95C3D"/>
                        </a:solidFill>
                        <a:latin typeface="Inter"/>
                        <a:ea typeface="Inter"/>
                        <a:cs typeface="Inter"/>
                        <a:sym typeface="Inter"/>
                      </a:endParaRPr>
                    </a:p>
                    <a:p>
                      <a:pPr indent="0" lvl="0" marL="0" rtl="0" algn="l">
                        <a:spcBef>
                          <a:spcPts val="0"/>
                        </a:spcBef>
                        <a:spcAft>
                          <a:spcPts val="0"/>
                        </a:spcAft>
                        <a:buNone/>
                      </a:pPr>
                      <a:r>
                        <a:t/>
                      </a:r>
                      <a:endParaRPr b="1" sz="1000">
                        <a:solidFill>
                          <a:srgbClr val="E95C3D"/>
                        </a:solidFill>
                        <a:latin typeface="Inter"/>
                        <a:ea typeface="Inter"/>
                        <a:cs typeface="Inter"/>
                        <a:sym typeface="Inter"/>
                      </a:endParaRPr>
                    </a:p>
                    <a:p>
                      <a:pPr indent="0" lvl="0" marL="0" rtl="0" algn="l">
                        <a:spcBef>
                          <a:spcPts val="0"/>
                        </a:spcBef>
                        <a:spcAft>
                          <a:spcPts val="0"/>
                        </a:spcAft>
                        <a:buNone/>
                      </a:pPr>
                      <a:r>
                        <a:t/>
                      </a:r>
                      <a:endParaRPr b="1" sz="1000">
                        <a:solidFill>
                          <a:srgbClr val="E95C3D"/>
                        </a:solidFill>
                        <a:latin typeface="Inter"/>
                        <a:ea typeface="Inter"/>
                        <a:cs typeface="Inter"/>
                        <a:sym typeface="Inter"/>
                      </a:endParaRPr>
                    </a:p>
                    <a:p>
                      <a:pPr indent="0" lvl="0" marL="0" rtl="0" algn="l">
                        <a:spcBef>
                          <a:spcPts val="0"/>
                        </a:spcBef>
                        <a:spcAft>
                          <a:spcPts val="0"/>
                        </a:spcAft>
                        <a:buNone/>
                      </a:pPr>
                      <a:r>
                        <a:rPr lang="en" sz="1000">
                          <a:solidFill>
                            <a:schemeClr val="dk1"/>
                          </a:solidFill>
                          <a:latin typeface="Inter"/>
                          <a:ea typeface="Inter"/>
                          <a:cs typeface="Inter"/>
                          <a:sym typeface="Inter"/>
                        </a:rPr>
                        <a:t>Source: </a:t>
                      </a:r>
                      <a:r>
                        <a:rPr b="1" lang="en" sz="1000">
                          <a:solidFill>
                            <a:srgbClr val="E95C3D"/>
                          </a:solidFill>
                          <a:latin typeface="Inter"/>
                          <a:ea typeface="Inter"/>
                          <a:cs typeface="Inter"/>
                          <a:sym typeface="Inter"/>
                        </a:rPr>
                        <a:t>“Completion of the Grand Canal,” 1825.</a:t>
                      </a:r>
                      <a:endParaRPr b="1" sz="1000">
                        <a:solidFill>
                          <a:srgbClr val="E95C3D"/>
                        </a:solidFill>
                        <a:latin typeface="Inter"/>
                        <a:ea typeface="Inter"/>
                        <a:cs typeface="Inter"/>
                        <a:sym typeface="Inter"/>
                      </a:endParaRPr>
                    </a:p>
                  </a:txBody>
                  <a:tcPr marT="91425" marB="91425" marR="91425" marL="91425"/>
                </a:tc>
              </a:tr>
              <a:tr h="828900">
                <a:tc>
                  <a:txBody>
                    <a:bodyPr/>
                    <a:lstStyle/>
                    <a:p>
                      <a:pPr indent="0" lvl="0" marL="0" rtl="0" algn="l">
                        <a:spcBef>
                          <a:spcPts val="0"/>
                        </a:spcBef>
                        <a:spcAft>
                          <a:spcPts val="0"/>
                        </a:spcAft>
                        <a:buNone/>
                      </a:pPr>
                      <a:r>
                        <a:rPr lang="en" sz="900">
                          <a:latin typeface="Inter"/>
                          <a:ea typeface="Inter"/>
                          <a:cs typeface="Inter"/>
                          <a:sym typeface="Inter"/>
                        </a:rPr>
                        <a:t>How does this source support the claim?</a:t>
                      </a:r>
                      <a:endParaRPr sz="900">
                        <a:latin typeface="Inter"/>
                        <a:ea typeface="Inter"/>
                        <a:cs typeface="Inter"/>
                        <a:sym typeface="Inter"/>
                      </a:endParaRPr>
                    </a:p>
                    <a:p>
                      <a:pPr indent="0" lvl="0" marL="0" rtl="0" algn="l">
                        <a:spcBef>
                          <a:spcPts val="0"/>
                        </a:spcBef>
                        <a:spcAft>
                          <a:spcPts val="0"/>
                        </a:spcAft>
                        <a:buNone/>
                      </a:pPr>
                      <a:r>
                        <a:rPr b="1" lang="en" sz="900">
                          <a:solidFill>
                            <a:srgbClr val="E95C3D"/>
                          </a:solidFill>
                          <a:latin typeface="Inter"/>
                          <a:ea typeface="Inter"/>
                          <a:cs typeface="Inter"/>
                          <a:sym typeface="Inter"/>
                        </a:rPr>
                        <a:t>This source proves that railroad transportation grew significantly in the years leading up to the Civil War which contributed to the First Industrial Revolution by allowing more goods to be transported at a faster rate.</a:t>
                      </a:r>
                      <a:endParaRPr b="1" sz="9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Clr>
                          <a:schemeClr val="dk1"/>
                        </a:buClr>
                        <a:buSzPts val="1100"/>
                        <a:buFont typeface="Arial"/>
                        <a:buNone/>
                      </a:pPr>
                      <a:r>
                        <a:rPr lang="en" sz="900">
                          <a:solidFill>
                            <a:schemeClr val="dk1"/>
                          </a:solidFill>
                          <a:latin typeface="Inter"/>
                          <a:ea typeface="Inter"/>
                          <a:cs typeface="Inter"/>
                          <a:sym typeface="Inter"/>
                        </a:rPr>
                        <a:t>How does this source support the claim?</a:t>
                      </a:r>
                      <a:endParaRPr sz="900">
                        <a:solidFill>
                          <a:schemeClr val="dk1"/>
                        </a:solidFill>
                        <a:latin typeface="Inter"/>
                        <a:ea typeface="Inter"/>
                        <a:cs typeface="Inter"/>
                        <a:sym typeface="Inter"/>
                      </a:endParaRPr>
                    </a:p>
                    <a:p>
                      <a:pPr indent="0" lvl="0" marL="0" rtl="0" algn="l">
                        <a:spcBef>
                          <a:spcPts val="0"/>
                        </a:spcBef>
                        <a:spcAft>
                          <a:spcPts val="0"/>
                        </a:spcAft>
                        <a:buNone/>
                      </a:pPr>
                      <a:r>
                        <a:rPr b="1" lang="en" sz="900">
                          <a:solidFill>
                            <a:srgbClr val="E95C3D"/>
                          </a:solidFill>
                          <a:latin typeface="Inter"/>
                          <a:ea typeface="Inter"/>
                          <a:cs typeface="Inter"/>
                          <a:sym typeface="Inter"/>
                        </a:rPr>
                        <a:t>The source argues that the old world can learn from the new world about building society’s industrial enterprise by supporting infrastructure projects such as the canal.</a:t>
                      </a:r>
                      <a:endParaRPr b="1" sz="900">
                        <a:solidFill>
                          <a:srgbClr val="E95C3D"/>
                        </a:solidFill>
                        <a:latin typeface="Inter"/>
                        <a:ea typeface="Inter"/>
                        <a:cs typeface="Inter"/>
                        <a:sym typeface="Inter"/>
                      </a:endParaRPr>
                    </a:p>
                  </a:txBody>
                  <a:tcPr marT="91425" marB="91425" marR="91425" marL="91425"/>
                </a:tc>
              </a:tr>
            </a:tbl>
          </a:graphicData>
        </a:graphic>
      </p:graphicFrame>
      <p:sp>
        <p:nvSpPr>
          <p:cNvPr id="216" name="Google Shape;216;p34"/>
          <p:cNvSpPr/>
          <p:nvPr/>
        </p:nvSpPr>
        <p:spPr>
          <a:xfrm rot="-5400000">
            <a:off x="4045000" y="1354900"/>
            <a:ext cx="460800" cy="5062200"/>
          </a:xfrm>
          <a:prstGeom prst="rightBrace">
            <a:avLst>
              <a:gd fmla="val 50000" name="adj1"/>
              <a:gd fmla="val 65897" name="adj2"/>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17" name="Google Shape;217;p34"/>
          <p:cNvSpPr txBox="1"/>
          <p:nvPr/>
        </p:nvSpPr>
        <p:spPr>
          <a:xfrm>
            <a:off x="469050" y="6859463"/>
            <a:ext cx="6834300" cy="1147800"/>
          </a:xfrm>
          <a:prstGeom prst="rect">
            <a:avLst/>
          </a:prstGeom>
          <a:noFill/>
          <a:ln cap="flat" cmpd="sng" w="9525">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Additional Information that can Support the Claim</a:t>
            </a:r>
            <a:endParaRPr sz="1200">
              <a:solidFill>
                <a:schemeClr val="dk1"/>
              </a:solidFill>
              <a:latin typeface="Inter"/>
              <a:ea typeface="Inter"/>
              <a:cs typeface="Inter"/>
              <a:sym typeface="Inter"/>
            </a:endParaRPr>
          </a:p>
          <a:p>
            <a:pPr indent="-304800" lvl="0" marL="457200" rtl="0" algn="l">
              <a:spcBef>
                <a:spcPts val="0"/>
              </a:spcBef>
              <a:spcAft>
                <a:spcPts val="0"/>
              </a:spcAft>
              <a:buClr>
                <a:srgbClr val="E95C3D"/>
              </a:buClr>
              <a:buSzPts val="1200"/>
              <a:buFont typeface="Inter"/>
              <a:buChar char="●"/>
            </a:pPr>
            <a:r>
              <a:rPr b="1" lang="en" sz="1200">
                <a:solidFill>
                  <a:srgbClr val="E95C3D"/>
                </a:solidFill>
                <a:latin typeface="Inter"/>
                <a:ea typeface="Inter"/>
                <a:cs typeface="Inter"/>
                <a:sym typeface="Inter"/>
              </a:rPr>
              <a:t>Henry Clay supported the tariff and insisted trade must be regulated by the federal government for the good of the country</a:t>
            </a:r>
            <a:endParaRPr b="1" sz="1200">
              <a:solidFill>
                <a:srgbClr val="E95C3D"/>
              </a:solidFill>
              <a:latin typeface="Inter"/>
              <a:ea typeface="Inter"/>
              <a:cs typeface="Inter"/>
              <a:sym typeface="Inter"/>
            </a:endParaRPr>
          </a:p>
          <a:p>
            <a:pPr indent="-304800" lvl="0" marL="457200" rtl="0" algn="l">
              <a:spcBef>
                <a:spcPts val="0"/>
              </a:spcBef>
              <a:spcAft>
                <a:spcPts val="0"/>
              </a:spcAft>
              <a:buClr>
                <a:srgbClr val="E95C3D"/>
              </a:buClr>
              <a:buSzPts val="1200"/>
              <a:buFont typeface="Inter"/>
              <a:buChar char="●"/>
            </a:pPr>
            <a:r>
              <a:rPr b="1" lang="en" sz="1200">
                <a:solidFill>
                  <a:srgbClr val="E95C3D"/>
                </a:solidFill>
                <a:latin typeface="Inter"/>
                <a:ea typeface="Inter"/>
                <a:cs typeface="Inter"/>
                <a:sym typeface="Inter"/>
              </a:rPr>
              <a:t>The National Road was funded by the federal government to make it easier to transport people and goods, as were railroads</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p:txBody>
      </p:sp>
      <p:sp>
        <p:nvSpPr>
          <p:cNvPr id="218" name="Google Shape;218;p34"/>
          <p:cNvSpPr txBox="1"/>
          <p:nvPr/>
        </p:nvSpPr>
        <p:spPr>
          <a:xfrm>
            <a:off x="469050" y="8083475"/>
            <a:ext cx="6834300" cy="1147800"/>
          </a:xfrm>
          <a:prstGeom prst="rect">
            <a:avLst/>
          </a:prstGeom>
          <a:noFill/>
          <a:ln cap="flat" cmpd="sng" w="9525">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Additional Causes Identified</a:t>
            </a:r>
            <a:endParaRPr sz="1200">
              <a:solidFill>
                <a:schemeClr val="dk1"/>
              </a:solidFill>
              <a:latin typeface="Inter"/>
              <a:ea typeface="Inter"/>
              <a:cs typeface="Inter"/>
              <a:sym typeface="Inter"/>
            </a:endParaRPr>
          </a:p>
          <a:p>
            <a:pPr indent="-304800" lvl="0" marL="457200" rtl="0" algn="l">
              <a:spcBef>
                <a:spcPts val="0"/>
              </a:spcBef>
              <a:spcAft>
                <a:spcPts val="0"/>
              </a:spcAft>
              <a:buClr>
                <a:srgbClr val="E95C3D"/>
              </a:buClr>
              <a:buSzPts val="1200"/>
              <a:buFont typeface="Inter"/>
              <a:buChar char="●"/>
            </a:pPr>
            <a:r>
              <a:rPr b="1" lang="en" sz="1200">
                <a:solidFill>
                  <a:srgbClr val="E95C3D"/>
                </a:solidFill>
                <a:latin typeface="Inter"/>
                <a:ea typeface="Inter"/>
                <a:cs typeface="Inter"/>
                <a:sym typeface="Inter"/>
              </a:rPr>
              <a:t>Inventions such as the steamboat and railroads were used to improve transportation and infrastructure</a:t>
            </a:r>
            <a:endParaRPr b="1" sz="1200">
              <a:solidFill>
                <a:srgbClr val="E95C3D"/>
              </a:solidFill>
              <a:latin typeface="Inter"/>
              <a:ea typeface="Inter"/>
              <a:cs typeface="Inter"/>
              <a:sym typeface="Inter"/>
            </a:endParaRPr>
          </a:p>
          <a:p>
            <a:pPr indent="-304800" lvl="0" marL="457200" rtl="0" algn="l">
              <a:spcBef>
                <a:spcPts val="0"/>
              </a:spcBef>
              <a:spcAft>
                <a:spcPts val="0"/>
              </a:spcAft>
              <a:buClr>
                <a:srgbClr val="E95C3D"/>
              </a:buClr>
              <a:buSzPts val="1200"/>
              <a:buFont typeface="Inter"/>
              <a:buChar char="●"/>
            </a:pPr>
            <a:r>
              <a:rPr b="1" lang="en" sz="1200">
                <a:solidFill>
                  <a:srgbClr val="E95C3D"/>
                </a:solidFill>
                <a:latin typeface="Inter"/>
                <a:ea typeface="Inter"/>
                <a:cs typeface="Inter"/>
                <a:sym typeface="Inter"/>
              </a:rPr>
              <a:t>Federal and private funding of the various transportation and infrastructure projects</a:t>
            </a:r>
            <a:endParaRPr b="1" sz="1200">
              <a:solidFill>
                <a:srgbClr val="E95C3D"/>
              </a:solidFill>
              <a:latin typeface="Inter"/>
              <a:ea typeface="Inter"/>
              <a:cs typeface="Inter"/>
              <a:sym typeface="Inte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22" name="Shape 222"/>
        <p:cNvGrpSpPr/>
        <p:nvPr/>
      </p:nvGrpSpPr>
      <p:grpSpPr>
        <a:xfrm>
          <a:off x="0" y="0"/>
          <a:ext cx="0" cy="0"/>
          <a:chOff x="0" y="0"/>
          <a:chExt cx="0" cy="0"/>
        </a:xfrm>
      </p:grpSpPr>
      <p:sp>
        <p:nvSpPr>
          <p:cNvPr id="223" name="Google Shape;223;p35"/>
          <p:cNvSpPr txBox="1"/>
          <p:nvPr/>
        </p:nvSpPr>
        <p:spPr>
          <a:xfrm>
            <a:off x="0" y="0"/>
            <a:ext cx="7772400" cy="661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You Be the Judge: Most Significant Cause of the First Industrial Revolution Student Worksheet (Exemplar)</a:t>
            </a:r>
            <a:endParaRPr sz="1900">
              <a:latin typeface="Halant"/>
              <a:ea typeface="Halant"/>
              <a:cs typeface="Halant"/>
              <a:sym typeface="Halant"/>
            </a:endParaRPr>
          </a:p>
        </p:txBody>
      </p:sp>
      <p:pic>
        <p:nvPicPr>
          <p:cNvPr id="224" name="Google Shape;224;p3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25" name="Google Shape;225;p3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26" name="Google Shape;226;p35"/>
          <p:cNvSpPr txBox="1"/>
          <p:nvPr/>
        </p:nvSpPr>
        <p:spPr>
          <a:xfrm>
            <a:off x="381550" y="587850"/>
            <a:ext cx="7070400" cy="9107700"/>
          </a:xfrm>
          <a:prstGeom prst="rect">
            <a:avLst/>
          </a:prstGeom>
          <a:noFill/>
          <a:ln>
            <a:noFill/>
          </a:ln>
        </p:spPr>
        <p:txBody>
          <a:bodyPr anchorCtr="0" anchor="t" bIns="113100" lIns="113100" spcFirstLastPara="1" rIns="113100" wrap="square" tIns="113100">
            <a:noAutofit/>
          </a:bodyPr>
          <a:lstStyle/>
          <a:p>
            <a:pPr indent="0" lvl="0" marL="0" rtl="0" algn="l">
              <a:spcBef>
                <a:spcPts val="0"/>
              </a:spcBef>
              <a:spcAft>
                <a:spcPts val="0"/>
              </a:spcAft>
              <a:buClr>
                <a:schemeClr val="dk1"/>
              </a:buClr>
              <a:buSzPts val="1100"/>
              <a:buFont typeface="Arial"/>
              <a:buNone/>
            </a:pPr>
            <a:r>
              <a:rPr b="1" lang="en" sz="1100">
                <a:solidFill>
                  <a:schemeClr val="dk1"/>
                </a:solidFill>
                <a:latin typeface="Halant"/>
                <a:ea typeface="Halant"/>
                <a:cs typeface="Halant"/>
                <a:sym typeface="Halant"/>
              </a:rPr>
              <a:t>Directions</a:t>
            </a:r>
            <a:r>
              <a:rPr lang="en" sz="1100">
                <a:solidFill>
                  <a:schemeClr val="dk1"/>
                </a:solidFill>
                <a:latin typeface="Halant"/>
                <a:ea typeface="Halant"/>
                <a:cs typeface="Halant"/>
                <a:sym typeface="Halant"/>
              </a:rPr>
              <a:t>: </a:t>
            </a:r>
            <a:r>
              <a:rPr lang="en" sz="1100">
                <a:solidFill>
                  <a:schemeClr val="dk1"/>
                </a:solidFill>
                <a:highlight>
                  <a:schemeClr val="lt1"/>
                </a:highlight>
                <a:latin typeface="Halant"/>
                <a:ea typeface="Halant"/>
                <a:cs typeface="Halant"/>
                <a:sym typeface="Halant"/>
              </a:rPr>
              <a:t>As you listen to each group, take notes on their claim and the evidence they provide.</a:t>
            </a:r>
            <a:endParaRPr sz="1100">
              <a:solidFill>
                <a:schemeClr val="dk1"/>
              </a:solidFill>
              <a:highlight>
                <a:schemeClr val="lt1"/>
              </a:highlight>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t/>
            </a:r>
            <a:endParaRPr sz="1100">
              <a:solidFill>
                <a:schemeClr val="dk1"/>
              </a:solidFill>
              <a:highlight>
                <a:schemeClr val="lt1"/>
              </a:highlight>
              <a:latin typeface="Halant"/>
              <a:ea typeface="Halant"/>
              <a:cs typeface="Halant"/>
              <a:sym typeface="Halant"/>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highlight>
                  <a:schemeClr val="lt1"/>
                </a:highlight>
                <a:latin typeface="Inter"/>
                <a:ea typeface="Inter"/>
                <a:cs typeface="Inter"/>
                <a:sym typeface="Inter"/>
              </a:rPr>
              <a:t>Group Presentation Notes:</a:t>
            </a:r>
            <a:endParaRPr sz="11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highlight>
                  <a:schemeClr val="lt1"/>
                </a:highlight>
                <a:latin typeface="Inter"/>
                <a:ea typeface="Inter"/>
                <a:cs typeface="Inter"/>
                <a:sym typeface="Inter"/>
              </a:rPr>
              <a:t>Write three key ideas that were shared by your classmates:</a:t>
            </a:r>
            <a:endParaRPr sz="1100">
              <a:solidFill>
                <a:schemeClr val="dk1"/>
              </a:solidFill>
              <a:highlight>
                <a:schemeClr val="lt1"/>
              </a:highlight>
              <a:latin typeface="Inter"/>
              <a:ea typeface="Inter"/>
              <a:cs typeface="Inter"/>
              <a:sym typeface="Inter"/>
            </a:endParaRPr>
          </a:p>
          <a:p>
            <a:pPr indent="-298450" lvl="0" marL="914400" rtl="0" algn="l">
              <a:lnSpc>
                <a:spcPct val="100000"/>
              </a:lnSpc>
              <a:spcBef>
                <a:spcPts val="0"/>
              </a:spcBef>
              <a:spcAft>
                <a:spcPts val="0"/>
              </a:spcAft>
              <a:buClr>
                <a:srgbClr val="E95C3D"/>
              </a:buClr>
              <a:buSzPts val="1100"/>
              <a:buFont typeface="Inter"/>
              <a:buChar char="●"/>
            </a:pPr>
            <a:r>
              <a:rPr b="1" lang="en" sz="1100">
                <a:solidFill>
                  <a:srgbClr val="E95C3D"/>
                </a:solidFill>
                <a:highlight>
                  <a:schemeClr val="lt1"/>
                </a:highlight>
                <a:latin typeface="Inter"/>
                <a:ea typeface="Inter"/>
                <a:cs typeface="Inter"/>
                <a:sym typeface="Inter"/>
              </a:rPr>
              <a:t>Inventions like the cotton gin and factory machines changed how people worked and helped the economy grow.</a:t>
            </a:r>
            <a:endParaRPr b="1" sz="1100">
              <a:solidFill>
                <a:srgbClr val="E95C3D"/>
              </a:solidFill>
              <a:highlight>
                <a:schemeClr val="lt1"/>
              </a:highlight>
              <a:latin typeface="Inter"/>
              <a:ea typeface="Inter"/>
              <a:cs typeface="Inter"/>
              <a:sym typeface="Inter"/>
            </a:endParaRPr>
          </a:p>
          <a:p>
            <a:pPr indent="-298450" lvl="0" marL="914400" rtl="0" algn="l">
              <a:lnSpc>
                <a:spcPct val="100000"/>
              </a:lnSpc>
              <a:spcBef>
                <a:spcPts val="1000"/>
              </a:spcBef>
              <a:spcAft>
                <a:spcPts val="0"/>
              </a:spcAft>
              <a:buClr>
                <a:srgbClr val="E95C3D"/>
              </a:buClr>
              <a:buSzPts val="1100"/>
              <a:buFont typeface="Inter"/>
              <a:buChar char="●"/>
            </a:pPr>
            <a:r>
              <a:rPr b="1" lang="en" sz="1100">
                <a:solidFill>
                  <a:srgbClr val="E95C3D"/>
                </a:solidFill>
                <a:highlight>
                  <a:schemeClr val="lt1"/>
                </a:highlight>
                <a:latin typeface="Inter"/>
                <a:ea typeface="Inter"/>
                <a:cs typeface="Inter"/>
                <a:sym typeface="Inter"/>
              </a:rPr>
              <a:t>New transportation systems like canals and railroads helped people and goods move faster across the country.</a:t>
            </a:r>
            <a:endParaRPr b="1" sz="1100">
              <a:solidFill>
                <a:srgbClr val="E95C3D"/>
              </a:solidFill>
              <a:highlight>
                <a:schemeClr val="lt1"/>
              </a:highlight>
              <a:latin typeface="Inter"/>
              <a:ea typeface="Inter"/>
              <a:cs typeface="Inter"/>
              <a:sym typeface="Inter"/>
            </a:endParaRPr>
          </a:p>
          <a:p>
            <a:pPr indent="-298450" lvl="0" marL="914400" rtl="0" algn="l">
              <a:lnSpc>
                <a:spcPct val="100000"/>
              </a:lnSpc>
              <a:spcBef>
                <a:spcPts val="1000"/>
              </a:spcBef>
              <a:spcAft>
                <a:spcPts val="0"/>
              </a:spcAft>
              <a:buClr>
                <a:srgbClr val="E95C3D"/>
              </a:buClr>
              <a:buSzPts val="1100"/>
              <a:buFont typeface="Inter"/>
              <a:buChar char="●"/>
            </a:pPr>
            <a:r>
              <a:rPr b="1" lang="en" sz="1100">
                <a:solidFill>
                  <a:srgbClr val="E95C3D"/>
                </a:solidFill>
                <a:highlight>
                  <a:schemeClr val="lt1"/>
                </a:highlight>
                <a:latin typeface="Inter"/>
                <a:ea typeface="Inter"/>
                <a:cs typeface="Inter"/>
                <a:sym typeface="Inter"/>
              </a:rPr>
              <a:t>The U.S. needed more workers, so immigrants and enslaved people became an important part of the growing labor force.</a:t>
            </a:r>
            <a:endParaRPr sz="1100">
              <a:solidFill>
                <a:schemeClr val="dk1"/>
              </a:solidFill>
              <a:highlight>
                <a:schemeClr val="lt1"/>
              </a:highlight>
              <a:latin typeface="Inter"/>
              <a:ea typeface="Inter"/>
              <a:cs typeface="Inter"/>
              <a:sym typeface="Inter"/>
            </a:endParaRPr>
          </a:p>
          <a:p>
            <a:pPr indent="-298450" lvl="0" marL="457200" rtl="0" algn="l">
              <a:spcBef>
                <a:spcPts val="1000"/>
              </a:spcBef>
              <a:spcAft>
                <a:spcPts val="0"/>
              </a:spcAft>
              <a:buClr>
                <a:schemeClr val="dk1"/>
              </a:buClr>
              <a:buSzPts val="1100"/>
              <a:buFont typeface="Inter"/>
              <a:buAutoNum type="arabicPeriod"/>
            </a:pPr>
            <a:r>
              <a:rPr lang="en" sz="1100">
                <a:solidFill>
                  <a:schemeClr val="dk1"/>
                </a:solidFill>
                <a:highlight>
                  <a:schemeClr val="lt1"/>
                </a:highlight>
                <a:latin typeface="Inter"/>
                <a:ea typeface="Inter"/>
                <a:cs typeface="Inter"/>
                <a:sym typeface="Inter"/>
              </a:rPr>
              <a:t>Which argument do you find most convincing? Why?</a:t>
            </a:r>
            <a:endParaRPr sz="11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rPr b="1" lang="en" sz="1100">
                <a:solidFill>
                  <a:srgbClr val="E95C3D"/>
                </a:solidFill>
                <a:highlight>
                  <a:schemeClr val="lt1"/>
                </a:highlight>
                <a:latin typeface="Inter"/>
                <a:ea typeface="Inter"/>
                <a:cs typeface="Inter"/>
                <a:sym typeface="Inter"/>
              </a:rPr>
              <a:t>Technological innovations: Machines made work faster and </a:t>
            </a:r>
            <a:r>
              <a:rPr b="1" lang="en" sz="1100">
                <a:solidFill>
                  <a:srgbClr val="E95C3D"/>
                </a:solidFill>
                <a:highlight>
                  <a:schemeClr val="lt1"/>
                </a:highlight>
                <a:latin typeface="Inter"/>
                <a:ea typeface="Inter"/>
                <a:cs typeface="Inter"/>
                <a:sym typeface="Inter"/>
              </a:rPr>
              <a:t>changed</a:t>
            </a:r>
            <a:r>
              <a:rPr b="1" lang="en" sz="1100">
                <a:solidFill>
                  <a:srgbClr val="E95C3D"/>
                </a:solidFill>
                <a:highlight>
                  <a:schemeClr val="lt1"/>
                </a:highlight>
                <a:latin typeface="Inter"/>
                <a:ea typeface="Inter"/>
                <a:cs typeface="Inter"/>
                <a:sym typeface="Inter"/>
              </a:rPr>
              <a:t> how goods were produced. This led to the development of new transportation and infrastructure and catalyzed greater population growth.</a:t>
            </a:r>
            <a:endParaRPr sz="11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highlight>
                  <a:schemeClr val="lt1"/>
                </a:highlight>
                <a:latin typeface="Inter"/>
                <a:ea typeface="Inter"/>
                <a:cs typeface="Inter"/>
                <a:sym typeface="Inter"/>
              </a:rPr>
              <a:t>What is one counterargument you might make against another group’s claim?</a:t>
            </a:r>
            <a:endParaRPr sz="11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rPr b="1" lang="en" sz="1100">
                <a:solidFill>
                  <a:srgbClr val="E95C3D"/>
                </a:solidFill>
                <a:highlight>
                  <a:schemeClr val="lt1"/>
                </a:highlight>
                <a:latin typeface="Inter"/>
                <a:ea typeface="Inter"/>
                <a:cs typeface="Inter"/>
                <a:sym typeface="Inter"/>
              </a:rPr>
              <a:t>I would argue that without inventions and technology, there wouldn’t </a:t>
            </a:r>
            <a:r>
              <a:rPr b="1" lang="en" sz="1100">
                <a:solidFill>
                  <a:srgbClr val="E95C3D"/>
                </a:solidFill>
                <a:highlight>
                  <a:schemeClr val="lt1"/>
                </a:highlight>
                <a:latin typeface="Inter"/>
                <a:ea typeface="Inter"/>
                <a:cs typeface="Inter"/>
                <a:sym typeface="Inter"/>
              </a:rPr>
              <a:t>have</a:t>
            </a:r>
            <a:r>
              <a:rPr b="1" lang="en" sz="1100">
                <a:solidFill>
                  <a:srgbClr val="E95C3D"/>
                </a:solidFill>
                <a:highlight>
                  <a:schemeClr val="lt1"/>
                </a:highlight>
                <a:latin typeface="Inter"/>
                <a:ea typeface="Inter"/>
                <a:cs typeface="Inter"/>
                <a:sym typeface="Inter"/>
              </a:rPr>
              <a:t> been as much to transport or there wouldn’t have been a need for as many workers.</a:t>
            </a:r>
            <a:endParaRPr sz="11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highlight>
                  <a:schemeClr val="lt1"/>
                </a:highlight>
                <a:latin typeface="Inter"/>
                <a:ea typeface="Inter"/>
                <a:cs typeface="Inter"/>
                <a:sym typeface="Inter"/>
              </a:rPr>
              <a:t>Discuss with a partner: What do you think was the most significant cause of the First Industrial Revolution? Why? (Consider Immediacy, Profundity, Scope)</a:t>
            </a:r>
            <a:endParaRPr sz="11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rPr b="1" lang="en" sz="1100">
                <a:solidFill>
                  <a:srgbClr val="E95C3D"/>
                </a:solidFill>
                <a:highlight>
                  <a:schemeClr val="lt1"/>
                </a:highlight>
                <a:latin typeface="Inter"/>
                <a:ea typeface="Inter"/>
                <a:cs typeface="Inter"/>
                <a:sym typeface="Inter"/>
              </a:rPr>
              <a:t>I think the most significant cause of the First Industrial Revolution was technological innovation because it had an immediate effect on how goods were made, a deep impact on how people worked and lived, and it spread across the country, changing both the economy and society in big ways.</a:t>
            </a:r>
            <a:endParaRPr b="1" sz="1100">
              <a:solidFill>
                <a:srgbClr val="E95C3D"/>
              </a:solidFill>
              <a:highlight>
                <a:schemeClr val="lt1"/>
              </a:highlight>
              <a:latin typeface="Inter"/>
              <a:ea typeface="Inter"/>
              <a:cs typeface="Inter"/>
              <a:sym typeface="Inter"/>
            </a:endParaRPr>
          </a:p>
        </p:txBody>
      </p:sp>
      <p:graphicFrame>
        <p:nvGraphicFramePr>
          <p:cNvPr id="227" name="Google Shape;227;p35"/>
          <p:cNvGraphicFramePr/>
          <p:nvPr/>
        </p:nvGraphicFramePr>
        <p:xfrm>
          <a:off x="717125" y="1285675"/>
          <a:ext cx="3000000" cy="3000000"/>
        </p:xfrm>
        <a:graphic>
          <a:graphicData uri="http://schemas.openxmlformats.org/drawingml/2006/table">
            <a:tbl>
              <a:tblPr>
                <a:noFill/>
                <a:tableStyleId>{DD7430D3-D289-458F-A52C-F5BB8E3B2CAD}</a:tableStyleId>
              </a:tblPr>
              <a:tblGrid>
                <a:gridCol w="1467725"/>
                <a:gridCol w="2202775"/>
                <a:gridCol w="3064300"/>
              </a:tblGrid>
              <a:tr h="272575">
                <a:tc>
                  <a:txBody>
                    <a:bodyPr/>
                    <a:lstStyle/>
                    <a:p>
                      <a:pPr indent="0" lvl="0" marL="0" rtl="0" algn="ctr">
                        <a:spcBef>
                          <a:spcPts val="0"/>
                        </a:spcBef>
                        <a:spcAft>
                          <a:spcPts val="0"/>
                        </a:spcAft>
                        <a:buNone/>
                      </a:pPr>
                      <a:r>
                        <a:rPr b="1" lang="en" sz="1100">
                          <a:latin typeface="Inter"/>
                          <a:ea typeface="Inter"/>
                          <a:cs typeface="Inter"/>
                          <a:sym typeface="Inter"/>
                        </a:rPr>
                        <a:t>Group</a:t>
                      </a:r>
                      <a:endParaRPr b="1" sz="1100">
                        <a:latin typeface="Inter"/>
                        <a:ea typeface="Inter"/>
                        <a:cs typeface="Inter"/>
                        <a:sym typeface="Inter"/>
                      </a:endParaRPr>
                    </a:p>
                  </a:txBody>
                  <a:tcPr marT="91425" marB="91425" marR="91425" marL="91425">
                    <a:solidFill>
                      <a:srgbClr val="CCCCCC"/>
                    </a:solidFill>
                  </a:tcPr>
                </a:tc>
                <a:tc>
                  <a:txBody>
                    <a:bodyPr/>
                    <a:lstStyle/>
                    <a:p>
                      <a:pPr indent="0" lvl="0" marL="0" rtl="0" algn="ctr">
                        <a:spcBef>
                          <a:spcPts val="0"/>
                        </a:spcBef>
                        <a:spcAft>
                          <a:spcPts val="0"/>
                        </a:spcAft>
                        <a:buNone/>
                      </a:pPr>
                      <a:r>
                        <a:rPr b="1" lang="en" sz="1100">
                          <a:latin typeface="Inter"/>
                          <a:ea typeface="Inter"/>
                          <a:cs typeface="Inter"/>
                          <a:sym typeface="Inter"/>
                        </a:rPr>
                        <a:t>Key Evidence</a:t>
                      </a:r>
                      <a:endParaRPr b="1" sz="1100">
                        <a:latin typeface="Inter"/>
                        <a:ea typeface="Inter"/>
                        <a:cs typeface="Inter"/>
                        <a:sym typeface="Inter"/>
                      </a:endParaRPr>
                    </a:p>
                  </a:txBody>
                  <a:tcPr marT="91425" marB="91425" marR="91425" marL="91425">
                    <a:solidFill>
                      <a:srgbClr val="CCCCCC"/>
                    </a:solidFill>
                  </a:tcPr>
                </a:tc>
                <a:tc>
                  <a:txBody>
                    <a:bodyPr/>
                    <a:lstStyle/>
                    <a:p>
                      <a:pPr indent="0" lvl="0" marL="0" rtl="0" algn="ctr">
                        <a:spcBef>
                          <a:spcPts val="0"/>
                        </a:spcBef>
                        <a:spcAft>
                          <a:spcPts val="0"/>
                        </a:spcAft>
                        <a:buNone/>
                      </a:pPr>
                      <a:r>
                        <a:rPr b="1" lang="en" sz="1100">
                          <a:latin typeface="Inter"/>
                          <a:ea typeface="Inter"/>
                          <a:cs typeface="Inter"/>
                          <a:sym typeface="Inter"/>
                        </a:rPr>
                        <a:t>Summary</a:t>
                      </a:r>
                      <a:endParaRPr b="1" sz="1100">
                        <a:latin typeface="Inter"/>
                        <a:ea typeface="Inter"/>
                        <a:cs typeface="Inter"/>
                        <a:sym typeface="Inter"/>
                      </a:endParaRPr>
                    </a:p>
                  </a:txBody>
                  <a:tcPr marT="91425" marB="91425" marR="91425" marL="91425">
                    <a:solidFill>
                      <a:srgbClr val="CCCCCC"/>
                    </a:solidFill>
                  </a:tcPr>
                </a:tc>
              </a:tr>
              <a:tr h="885900">
                <a:tc>
                  <a:txBody>
                    <a:bodyPr/>
                    <a:lstStyle/>
                    <a:p>
                      <a:pPr indent="0" lvl="0" marL="0" rtl="0" algn="ctr">
                        <a:spcBef>
                          <a:spcPts val="0"/>
                        </a:spcBef>
                        <a:spcAft>
                          <a:spcPts val="0"/>
                        </a:spcAft>
                        <a:buNone/>
                      </a:pPr>
                      <a:r>
                        <a:rPr b="1" lang="en" sz="1100">
                          <a:latin typeface="Inter"/>
                          <a:ea typeface="Inter"/>
                          <a:cs typeface="Inter"/>
                          <a:sym typeface="Inter"/>
                        </a:rPr>
                        <a:t>Technological Innovations</a:t>
                      </a:r>
                      <a:endParaRPr b="1" sz="1100">
                        <a:latin typeface="Inter"/>
                        <a:ea typeface="Inter"/>
                        <a:cs typeface="Inter"/>
                        <a:sym typeface="Inter"/>
                      </a:endParaRPr>
                    </a:p>
                  </a:txBody>
                  <a:tcPr marT="91425" marB="91425" marR="91425" marL="91425" anchor="ctr"/>
                </a:tc>
                <a:tc>
                  <a:txBody>
                    <a:bodyPr/>
                    <a:lstStyle/>
                    <a:p>
                      <a:pPr indent="-298450" lvl="0" marL="457200" rtl="0" algn="l">
                        <a:spcBef>
                          <a:spcPts val="0"/>
                        </a:spcBef>
                        <a:spcAft>
                          <a:spcPts val="0"/>
                        </a:spcAft>
                        <a:buClr>
                          <a:srgbClr val="E95C3D"/>
                        </a:buClr>
                        <a:buSzPts val="1100"/>
                        <a:buFont typeface="Inter"/>
                        <a:buChar char="●"/>
                      </a:pPr>
                      <a:r>
                        <a:rPr b="1" lang="en" sz="1100">
                          <a:solidFill>
                            <a:srgbClr val="E95C3D"/>
                          </a:solidFill>
                          <a:latin typeface="Inter"/>
                          <a:ea typeface="Inter"/>
                          <a:cs typeface="Inter"/>
                          <a:sym typeface="Inter"/>
                        </a:rPr>
                        <a:t>Eli Whitney’s cotton gin</a:t>
                      </a:r>
                      <a:endParaRPr b="1" sz="1100">
                        <a:solidFill>
                          <a:srgbClr val="E95C3D"/>
                        </a:solidFill>
                        <a:latin typeface="Inter"/>
                        <a:ea typeface="Inter"/>
                        <a:cs typeface="Inter"/>
                        <a:sym typeface="Inter"/>
                      </a:endParaRPr>
                    </a:p>
                    <a:p>
                      <a:pPr indent="0" lvl="0" marL="457200" rtl="0" algn="l">
                        <a:spcBef>
                          <a:spcPts val="0"/>
                        </a:spcBef>
                        <a:spcAft>
                          <a:spcPts val="0"/>
                        </a:spcAft>
                        <a:buNone/>
                      </a:pPr>
                      <a:r>
                        <a:t/>
                      </a:r>
                      <a:endParaRPr b="1" sz="1100">
                        <a:solidFill>
                          <a:srgbClr val="E95C3D"/>
                        </a:solidFill>
                        <a:latin typeface="Inter"/>
                        <a:ea typeface="Inter"/>
                        <a:cs typeface="Inter"/>
                        <a:sym typeface="Inter"/>
                      </a:endParaRPr>
                    </a:p>
                    <a:p>
                      <a:pPr indent="-298450" lvl="0" marL="457200" rtl="0" algn="l">
                        <a:spcBef>
                          <a:spcPts val="0"/>
                        </a:spcBef>
                        <a:spcAft>
                          <a:spcPts val="0"/>
                        </a:spcAft>
                        <a:buClr>
                          <a:srgbClr val="E95C3D"/>
                        </a:buClr>
                        <a:buSzPts val="1100"/>
                        <a:buFont typeface="Inter"/>
                        <a:buChar char="●"/>
                      </a:pPr>
                      <a:r>
                        <a:rPr b="1" lang="en" sz="1100">
                          <a:solidFill>
                            <a:srgbClr val="E95C3D"/>
                          </a:solidFill>
                          <a:latin typeface="Inter"/>
                          <a:ea typeface="Inter"/>
                          <a:cs typeface="Inter"/>
                          <a:sym typeface="Inter"/>
                        </a:rPr>
                        <a:t>Telegraph</a:t>
                      </a:r>
                      <a:endParaRPr b="1" sz="11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100">
                          <a:solidFill>
                            <a:srgbClr val="E95C3D"/>
                          </a:solidFill>
                          <a:latin typeface="Inter"/>
                          <a:ea typeface="Inter"/>
                          <a:cs typeface="Inter"/>
                          <a:sym typeface="Inter"/>
                        </a:rPr>
                        <a:t>Technological inventions during the early 1800s increased efficiency in both agriculture and manufacturing. These innovations supported factory growth in the North and expanded cotton production in the South.</a:t>
                      </a:r>
                      <a:endParaRPr b="1" sz="1100">
                        <a:solidFill>
                          <a:srgbClr val="E95C3D"/>
                        </a:solidFill>
                        <a:latin typeface="Inter"/>
                        <a:ea typeface="Inter"/>
                        <a:cs typeface="Inter"/>
                        <a:sym typeface="Inter"/>
                      </a:endParaRPr>
                    </a:p>
                  </a:txBody>
                  <a:tcPr marT="91425" marB="91425" marR="91425" marL="91425"/>
                </a:tc>
              </a:tr>
              <a:tr h="885900">
                <a:tc>
                  <a:txBody>
                    <a:bodyPr/>
                    <a:lstStyle/>
                    <a:p>
                      <a:pPr indent="0" lvl="0" marL="0" rtl="0" algn="ctr">
                        <a:spcBef>
                          <a:spcPts val="0"/>
                        </a:spcBef>
                        <a:spcAft>
                          <a:spcPts val="0"/>
                        </a:spcAft>
                        <a:buNone/>
                      </a:pPr>
                      <a:r>
                        <a:rPr b="1" lang="en" sz="1100">
                          <a:latin typeface="Inter"/>
                          <a:ea typeface="Inter"/>
                          <a:cs typeface="Inter"/>
                          <a:sym typeface="Inter"/>
                        </a:rPr>
                        <a:t>Transportation &amp; Infrastructure</a:t>
                      </a:r>
                      <a:endParaRPr b="1" sz="1100">
                        <a:latin typeface="Inter"/>
                        <a:ea typeface="Inter"/>
                        <a:cs typeface="Inter"/>
                        <a:sym typeface="Inter"/>
                      </a:endParaRPr>
                    </a:p>
                  </a:txBody>
                  <a:tcPr marT="91425" marB="91425" marR="91425" marL="91425" anchor="ctr"/>
                </a:tc>
                <a:tc>
                  <a:txBody>
                    <a:bodyPr/>
                    <a:lstStyle/>
                    <a:p>
                      <a:pPr indent="-298450" lvl="0" marL="457200" rtl="0" algn="l">
                        <a:spcBef>
                          <a:spcPts val="0"/>
                        </a:spcBef>
                        <a:spcAft>
                          <a:spcPts val="0"/>
                        </a:spcAft>
                        <a:buClr>
                          <a:srgbClr val="E95C3D"/>
                        </a:buClr>
                        <a:buSzPts val="1100"/>
                        <a:buFont typeface="Inter"/>
                        <a:buChar char="●"/>
                      </a:pPr>
                      <a:r>
                        <a:rPr b="1" lang="en" sz="1100">
                          <a:solidFill>
                            <a:srgbClr val="E95C3D"/>
                          </a:solidFill>
                          <a:latin typeface="Inter"/>
                          <a:ea typeface="Inter"/>
                          <a:cs typeface="Inter"/>
                          <a:sym typeface="Inter"/>
                        </a:rPr>
                        <a:t>Erie Canal</a:t>
                      </a:r>
                      <a:endParaRPr b="1" sz="1100">
                        <a:solidFill>
                          <a:srgbClr val="E95C3D"/>
                        </a:solidFill>
                        <a:latin typeface="Inter"/>
                        <a:ea typeface="Inter"/>
                        <a:cs typeface="Inter"/>
                        <a:sym typeface="Inter"/>
                      </a:endParaRPr>
                    </a:p>
                    <a:p>
                      <a:pPr indent="0" lvl="0" marL="457200" rtl="0" algn="l">
                        <a:spcBef>
                          <a:spcPts val="0"/>
                        </a:spcBef>
                        <a:spcAft>
                          <a:spcPts val="0"/>
                        </a:spcAft>
                        <a:buNone/>
                      </a:pPr>
                      <a:r>
                        <a:t/>
                      </a:r>
                      <a:endParaRPr b="1" sz="1100">
                        <a:solidFill>
                          <a:srgbClr val="E95C3D"/>
                        </a:solidFill>
                        <a:latin typeface="Inter"/>
                        <a:ea typeface="Inter"/>
                        <a:cs typeface="Inter"/>
                        <a:sym typeface="Inter"/>
                      </a:endParaRPr>
                    </a:p>
                    <a:p>
                      <a:pPr indent="-298450" lvl="0" marL="457200" rtl="0" algn="l">
                        <a:spcBef>
                          <a:spcPts val="0"/>
                        </a:spcBef>
                        <a:spcAft>
                          <a:spcPts val="0"/>
                        </a:spcAft>
                        <a:buClr>
                          <a:srgbClr val="E95C3D"/>
                        </a:buClr>
                        <a:buSzPts val="1100"/>
                        <a:buFont typeface="Inter"/>
                        <a:buChar char="●"/>
                      </a:pPr>
                      <a:r>
                        <a:rPr b="1" lang="en" sz="1100">
                          <a:solidFill>
                            <a:srgbClr val="E95C3D"/>
                          </a:solidFill>
                          <a:latin typeface="Inter"/>
                          <a:ea typeface="Inter"/>
                          <a:cs typeface="Inter"/>
                          <a:sym typeface="Inter"/>
                        </a:rPr>
                        <a:t>National Road</a:t>
                      </a:r>
                      <a:endParaRPr b="1" sz="11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100">
                          <a:solidFill>
                            <a:srgbClr val="E95C3D"/>
                          </a:solidFill>
                          <a:latin typeface="Inter"/>
                          <a:ea typeface="Inter"/>
                          <a:cs typeface="Inter"/>
                          <a:sym typeface="Inter"/>
                        </a:rPr>
                        <a:t>Transportation improvements transformed the U.S. economy by speeding up the movement of people and goods. These developments helped connect different regions and supported both industrial and agricultural growth.</a:t>
                      </a:r>
                      <a:endParaRPr b="1" sz="1100">
                        <a:solidFill>
                          <a:srgbClr val="E95C3D"/>
                        </a:solidFill>
                        <a:latin typeface="Inter"/>
                        <a:ea typeface="Inter"/>
                        <a:cs typeface="Inter"/>
                        <a:sym typeface="Inter"/>
                      </a:endParaRPr>
                    </a:p>
                  </a:txBody>
                  <a:tcPr marT="91425" marB="91425" marR="91425" marL="91425"/>
                </a:tc>
              </a:tr>
              <a:tr h="1265225">
                <a:tc>
                  <a:txBody>
                    <a:bodyPr/>
                    <a:lstStyle/>
                    <a:p>
                      <a:pPr indent="0" lvl="0" marL="0" rtl="0" algn="ctr">
                        <a:spcBef>
                          <a:spcPts val="0"/>
                        </a:spcBef>
                        <a:spcAft>
                          <a:spcPts val="0"/>
                        </a:spcAft>
                        <a:buNone/>
                      </a:pPr>
                      <a:r>
                        <a:rPr b="1" lang="en" sz="1100">
                          <a:latin typeface="Inter"/>
                          <a:ea typeface="Inter"/>
                          <a:cs typeface="Inter"/>
                          <a:sym typeface="Inter"/>
                        </a:rPr>
                        <a:t>Growing Labor Force</a:t>
                      </a:r>
                      <a:endParaRPr b="1" sz="1100">
                        <a:latin typeface="Inter"/>
                        <a:ea typeface="Inter"/>
                        <a:cs typeface="Inter"/>
                        <a:sym typeface="Inter"/>
                      </a:endParaRPr>
                    </a:p>
                  </a:txBody>
                  <a:tcPr marT="91425" marB="91425" marR="91425" marL="91425" anchor="ctr"/>
                </a:tc>
                <a:tc>
                  <a:txBody>
                    <a:bodyPr/>
                    <a:lstStyle/>
                    <a:p>
                      <a:pPr indent="-298450" lvl="0" marL="457200" rtl="0" algn="l">
                        <a:spcBef>
                          <a:spcPts val="0"/>
                        </a:spcBef>
                        <a:spcAft>
                          <a:spcPts val="0"/>
                        </a:spcAft>
                        <a:buClr>
                          <a:srgbClr val="E95C3D"/>
                        </a:buClr>
                        <a:buSzPts val="1100"/>
                        <a:buFont typeface="Inter"/>
                        <a:buChar char="●"/>
                      </a:pPr>
                      <a:r>
                        <a:rPr b="1" lang="en" sz="1100">
                          <a:solidFill>
                            <a:srgbClr val="E95C3D"/>
                          </a:solidFill>
                          <a:latin typeface="Inter"/>
                          <a:ea typeface="Inter"/>
                          <a:cs typeface="Inter"/>
                          <a:sym typeface="Inter"/>
                        </a:rPr>
                        <a:t>Enslaved populations grew significantly</a:t>
                      </a:r>
                      <a:endParaRPr b="1" sz="1100">
                        <a:solidFill>
                          <a:srgbClr val="E95C3D"/>
                        </a:solidFill>
                        <a:latin typeface="Inter"/>
                        <a:ea typeface="Inter"/>
                        <a:cs typeface="Inter"/>
                        <a:sym typeface="Inter"/>
                      </a:endParaRPr>
                    </a:p>
                    <a:p>
                      <a:pPr indent="0" lvl="0" marL="457200" rtl="0" algn="l">
                        <a:spcBef>
                          <a:spcPts val="0"/>
                        </a:spcBef>
                        <a:spcAft>
                          <a:spcPts val="0"/>
                        </a:spcAft>
                        <a:buNone/>
                      </a:pPr>
                      <a:r>
                        <a:t/>
                      </a:r>
                      <a:endParaRPr b="1" sz="1100">
                        <a:solidFill>
                          <a:srgbClr val="E95C3D"/>
                        </a:solidFill>
                        <a:latin typeface="Inter"/>
                        <a:ea typeface="Inter"/>
                        <a:cs typeface="Inter"/>
                        <a:sym typeface="Inter"/>
                      </a:endParaRPr>
                    </a:p>
                    <a:p>
                      <a:pPr indent="-298450" lvl="0" marL="457200" rtl="0" algn="l">
                        <a:spcBef>
                          <a:spcPts val="0"/>
                        </a:spcBef>
                        <a:spcAft>
                          <a:spcPts val="0"/>
                        </a:spcAft>
                        <a:buClr>
                          <a:srgbClr val="E95C3D"/>
                        </a:buClr>
                        <a:buSzPts val="1100"/>
                        <a:buFont typeface="Inter"/>
                        <a:buChar char="●"/>
                      </a:pPr>
                      <a:r>
                        <a:rPr b="1" lang="en" sz="1100">
                          <a:solidFill>
                            <a:srgbClr val="E95C3D"/>
                          </a:solidFill>
                          <a:latin typeface="Inter"/>
                          <a:ea typeface="Inter"/>
                          <a:cs typeface="Inter"/>
                          <a:sym typeface="Inter"/>
                        </a:rPr>
                        <a:t>Maps of New York</a:t>
                      </a:r>
                      <a:endParaRPr b="1" sz="11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100">
                          <a:solidFill>
                            <a:srgbClr val="E95C3D"/>
                          </a:solidFill>
                          <a:latin typeface="Inter"/>
                          <a:ea typeface="Inter"/>
                          <a:cs typeface="Inter"/>
                          <a:sym typeface="Inter"/>
                        </a:rPr>
                        <a:t>The growing demand for factory and agricultural labor led to major population shifts, including immigration and internal migration. Both free and enslaved laborers powered the economy, but under very different conditions.</a:t>
                      </a:r>
                      <a:endParaRPr b="1" sz="1100">
                        <a:solidFill>
                          <a:srgbClr val="E95C3D"/>
                        </a:solidFill>
                        <a:latin typeface="Inter"/>
                        <a:ea typeface="Inter"/>
                        <a:cs typeface="Inter"/>
                        <a:sym typeface="Inter"/>
                      </a:endParaRPr>
                    </a:p>
                  </a:txBody>
                  <a:tcPr marT="91425" marB="91425" marR="91425" marL="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0" name="Shape 110"/>
        <p:cNvGrpSpPr/>
        <p:nvPr/>
      </p:nvGrpSpPr>
      <p:grpSpPr>
        <a:xfrm>
          <a:off x="0" y="0"/>
          <a:ext cx="0" cy="0"/>
          <a:chOff x="0" y="0"/>
          <a:chExt cx="0" cy="0"/>
        </a:xfrm>
      </p:grpSpPr>
      <p:sp>
        <p:nvSpPr>
          <p:cNvPr id="111" name="Google Shape;111;p26"/>
          <p:cNvSpPr txBox="1"/>
          <p:nvPr/>
        </p:nvSpPr>
        <p:spPr>
          <a:xfrm>
            <a:off x="469041" y="9465212"/>
            <a:ext cx="6834300" cy="438000"/>
          </a:xfrm>
          <a:prstGeom prst="rect">
            <a:avLst/>
          </a:prstGeom>
          <a:solidFill>
            <a:srgbClr val="EFEFEF"/>
          </a:solidFill>
          <a:ln>
            <a:noFill/>
          </a:ln>
        </p:spPr>
        <p:txBody>
          <a:bodyPr anchorCtr="0" anchor="t" bIns="116050" lIns="116050" spcFirstLastPara="1" rIns="116050" wrap="square" tIns="116050">
            <a:normAutofit/>
          </a:bodyPr>
          <a:lstStyle/>
          <a:p>
            <a:pPr indent="0" lvl="0" marL="0" rtl="0" algn="l">
              <a:spcBef>
                <a:spcPts val="0"/>
              </a:spcBef>
              <a:spcAft>
                <a:spcPts val="0"/>
              </a:spcAft>
              <a:buNone/>
            </a:pPr>
            <a:r>
              <a:rPr lang="en" sz="1300">
                <a:latin typeface="Inter SemiBold"/>
                <a:ea typeface="Inter SemiBold"/>
                <a:cs typeface="Inter SemiBold"/>
                <a:sym typeface="Inter SemiBold"/>
              </a:rPr>
              <a:t>Historical Thinking Skill:</a:t>
            </a:r>
            <a:r>
              <a:rPr lang="en" sz="1300">
                <a:latin typeface="Inter"/>
                <a:ea typeface="Inter"/>
                <a:cs typeface="Inter"/>
                <a:sym typeface="Inter"/>
              </a:rPr>
              <a:t> Causation</a:t>
            </a:r>
            <a:endParaRPr sz="1300">
              <a:latin typeface="Inter"/>
              <a:ea typeface="Inter"/>
              <a:cs typeface="Inter"/>
              <a:sym typeface="Inter"/>
            </a:endParaRPr>
          </a:p>
        </p:txBody>
      </p:sp>
      <p:sp>
        <p:nvSpPr>
          <p:cNvPr id="112" name="Google Shape;112;p26"/>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Transportation &amp; Infrastructure</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500">
                <a:solidFill>
                  <a:schemeClr val="dk1"/>
                </a:solidFill>
                <a:latin typeface="Plus Jakarta Sans Medium"/>
                <a:ea typeface="Plus Jakarta Sans Medium"/>
                <a:cs typeface="Plus Jakarta Sans Medium"/>
                <a:sym typeface="Plus Jakarta Sans Medium"/>
              </a:rPr>
              <a:t>The First Industrial Revolution</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13" name="Google Shape;113;p26"/>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114" name="Google Shape;114;p26"/>
          <p:cNvGraphicFramePr/>
          <p:nvPr/>
        </p:nvGraphicFramePr>
        <p:xfrm>
          <a:off x="469041" y="1704835"/>
          <a:ext cx="3000000" cy="3000000"/>
        </p:xfrm>
        <a:graphic>
          <a:graphicData uri="http://schemas.openxmlformats.org/drawingml/2006/table">
            <a:tbl>
              <a:tblPr>
                <a:noFill/>
                <a:tableStyleId>{44732CA4-E349-4E50-9950-CB219E657567}</a:tableStyleId>
              </a:tblPr>
              <a:tblGrid>
                <a:gridCol w="2266425"/>
                <a:gridCol w="1662050"/>
                <a:gridCol w="2905850"/>
              </a:tblGrid>
              <a:tr h="350050">
                <a:tc gridSpan="3" rowSpan="2">
                  <a:txBody>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Context</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In the early 1800s, the United States was expanding westward, and the nation needed better ways to move people, raw materials, and finished products. Improvements in transportation such as, roads, turnpikes, and canals helped farmers and factory owners ship goods more easily and cheaply. The Erie Canal, completed in 1825, connected the Great Lakes to the Atlantic Ocean. Around the same time, the federal government funded projects like the National Road, stretching west from Maryland. The invention of the steam engine led to the growth of steamboats and railroads, which made travel and shipping even faster. Railroads were especially important because they could be built almost anywhere and helped connect distant parts of the country. As the transportation network grew, it became easier for businesses to trade, workers to move, and cities to expand.</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sp>
        <p:nvSpPr>
          <p:cNvPr id="115" name="Google Shape;115;p26"/>
          <p:cNvSpPr txBox="1"/>
          <p:nvPr/>
        </p:nvSpPr>
        <p:spPr>
          <a:xfrm>
            <a:off x="469050" y="11393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Read each of the following primary and secondary sources. Complete the Evaluating Evidence Graphic Organizer based on the information from the sources.</a:t>
            </a:r>
            <a:endParaRPr/>
          </a:p>
        </p:txBody>
      </p:sp>
      <p:graphicFrame>
        <p:nvGraphicFramePr>
          <p:cNvPr id="116" name="Google Shape;116;p26"/>
          <p:cNvGraphicFramePr/>
          <p:nvPr/>
        </p:nvGraphicFramePr>
        <p:xfrm>
          <a:off x="469041" y="3914635"/>
          <a:ext cx="3000000" cy="3000000"/>
        </p:xfrm>
        <a:graphic>
          <a:graphicData uri="http://schemas.openxmlformats.org/drawingml/2006/table">
            <a:tbl>
              <a:tblPr>
                <a:noFill/>
                <a:tableStyleId>{44732CA4-E349-4E50-9950-CB219E657567}</a:tableStyleId>
              </a:tblPr>
              <a:tblGrid>
                <a:gridCol w="2266425"/>
                <a:gridCol w="1662050"/>
                <a:gridCol w="2905850"/>
              </a:tblGrid>
              <a:tr h="375375">
                <a:tc gridSpan="3">
                  <a:txBody>
                    <a:bodyPr/>
                    <a:lstStyle/>
                    <a:p>
                      <a:pPr indent="0" lvl="0" marL="0" rtl="0" algn="l">
                        <a:lnSpc>
                          <a:spcPct val="100000"/>
                        </a:lnSpc>
                        <a:spcBef>
                          <a:spcPts val="0"/>
                        </a:spcBef>
                        <a:spcAft>
                          <a:spcPts val="0"/>
                        </a:spcAft>
                        <a:buNone/>
                      </a:pPr>
                      <a:r>
                        <a:rPr lang="en" sz="1200">
                          <a:solidFill>
                            <a:schemeClr val="dk1"/>
                          </a:solidFill>
                          <a:latin typeface="Halant"/>
                          <a:ea typeface="Halant"/>
                          <a:cs typeface="Halant"/>
                          <a:sym typeface="Halant"/>
                        </a:rPr>
                        <a:t>Source 1: Henry Clay, </a:t>
                      </a:r>
                      <a:r>
                        <a:rPr i="1" lang="en" sz="1200">
                          <a:solidFill>
                            <a:schemeClr val="dk1"/>
                          </a:solidFill>
                          <a:latin typeface="Halant"/>
                          <a:ea typeface="Halant"/>
                          <a:cs typeface="Halant"/>
                          <a:sym typeface="Halant"/>
                        </a:rPr>
                        <a:t>Speech on the Tariff, in Defense of the American System</a:t>
                      </a:r>
                      <a:r>
                        <a:rPr lang="en" sz="1200">
                          <a:solidFill>
                            <a:schemeClr val="dk1"/>
                          </a:solidFill>
                          <a:latin typeface="Halant"/>
                          <a:ea typeface="Halant"/>
                          <a:cs typeface="Halant"/>
                          <a:sym typeface="Halant"/>
                        </a:rPr>
                        <a:t>, delivered in the U.S. Senate, February 2, 1832.</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179125">
                <a:tc gridSpan="3" rowSpan="2">
                  <a:txBody>
                    <a:bodyPr/>
                    <a:lstStyle/>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call for free trade is as unavailing as the cry of a spoiled child, in its nurse’s arms, for the moon or the stars that glitter in the firmament of heaven. It never has existed; it never will exist. Trade is governed by laws, regulations, and national interests, and no where is it entirely unrestricted. What this country ought to do, is to adopt the policy which shall best secure its independence, its prosperity, and its greatness. That policy, in my deliberate judgment, is the American System, which we have established. Under its operation, we have made unparalleled advances in wealth, power, and the improvement of the condition of the people. Shall we, then, abandon it?”</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864575">
                <a:tc gridSpan="3" vMerge="1"/>
                <a:tc hMerge="1" vMerge="1"/>
                <a:tc hMerge="1" vMerge="1"/>
              </a:tr>
            </a:tbl>
          </a:graphicData>
        </a:graphic>
      </p:graphicFrame>
      <p:pic>
        <p:nvPicPr>
          <p:cNvPr id="117" name="Google Shape;117;p26"/>
          <p:cNvPicPr preferRelativeResize="0"/>
          <p:nvPr/>
        </p:nvPicPr>
        <p:blipFill>
          <a:blip r:embed="rId4">
            <a:alphaModFix/>
          </a:blip>
          <a:stretch>
            <a:fillRect/>
          </a:stretch>
        </p:blipFill>
        <p:spPr>
          <a:xfrm>
            <a:off x="371225" y="6546135"/>
            <a:ext cx="3666420" cy="2157077"/>
          </a:xfrm>
          <a:prstGeom prst="rect">
            <a:avLst/>
          </a:prstGeom>
          <a:noFill/>
          <a:ln>
            <a:noFill/>
          </a:ln>
        </p:spPr>
      </p:pic>
      <p:graphicFrame>
        <p:nvGraphicFramePr>
          <p:cNvPr id="118" name="Google Shape;118;p26"/>
          <p:cNvGraphicFramePr/>
          <p:nvPr/>
        </p:nvGraphicFramePr>
        <p:xfrm>
          <a:off x="4037641" y="6165135"/>
          <a:ext cx="3000000" cy="3000000"/>
        </p:xfrm>
        <a:graphic>
          <a:graphicData uri="http://schemas.openxmlformats.org/drawingml/2006/table">
            <a:tbl>
              <a:tblPr>
                <a:noFill/>
                <a:tableStyleId>{44732CA4-E349-4E50-9950-CB219E657567}</a:tableStyleId>
              </a:tblPr>
              <a:tblGrid>
                <a:gridCol w="1121900"/>
                <a:gridCol w="822725"/>
                <a:gridCol w="1438400"/>
              </a:tblGrid>
              <a:tr h="299750">
                <a:tc gridSpan="3">
                  <a:txBody>
                    <a:bodyPr/>
                    <a:lstStyle/>
                    <a:p>
                      <a:pPr indent="0" lvl="0" marL="0" rtl="0" algn="l">
                        <a:lnSpc>
                          <a:spcPct val="100000"/>
                        </a:lnSpc>
                        <a:spcBef>
                          <a:spcPts val="0"/>
                        </a:spcBef>
                        <a:spcAft>
                          <a:spcPts val="0"/>
                        </a:spcAft>
                        <a:buNone/>
                      </a:pPr>
                      <a:r>
                        <a:rPr lang="en" sz="1200">
                          <a:solidFill>
                            <a:schemeClr val="dk1"/>
                          </a:solidFill>
                          <a:latin typeface="Halant"/>
                          <a:ea typeface="Halant"/>
                          <a:cs typeface="Halant"/>
                          <a:sym typeface="Halant"/>
                        </a:rPr>
                        <a:t>Source 2: </a:t>
                      </a:r>
                      <a:r>
                        <a:rPr lang="en" sz="1200">
                          <a:solidFill>
                            <a:schemeClr val="dk1"/>
                          </a:solidFill>
                          <a:latin typeface="Halant"/>
                          <a:ea typeface="Halant"/>
                          <a:cs typeface="Halant"/>
                          <a:sym typeface="Halant"/>
                        </a:rPr>
                        <a:t>Citynoise, “Map showing the route of the historic National Road — at its greatest completion in 1839,” 2006. CC BY-SA 2.5</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299750">
                <a:tc gridSpan="3">
                  <a:txBody>
                    <a:bodyPr/>
                    <a:lstStyle/>
                    <a:p>
                      <a:pPr indent="0" lvl="0" marL="0" rtl="0" algn="l">
                        <a:spcBef>
                          <a:spcPts val="0"/>
                        </a:spcBef>
                        <a:spcAft>
                          <a:spcPts val="0"/>
                        </a:spcAft>
                        <a:buClr>
                          <a:schemeClr val="dk1"/>
                        </a:buClr>
                        <a:buSzPts val="1100"/>
                        <a:buFont typeface="Arial"/>
                        <a:buNone/>
                      </a:pPr>
                      <a:r>
                        <a:rPr b="1" lang="en" sz="1200">
                          <a:solidFill>
                            <a:srgbClr val="222222"/>
                          </a:solidFill>
                          <a:latin typeface="Inter"/>
                          <a:ea typeface="Inter"/>
                          <a:cs typeface="Inter"/>
                          <a:sym typeface="Inter"/>
                        </a:rPr>
                        <a:t>Description: </a:t>
                      </a:r>
                      <a:r>
                        <a:rPr lang="en" sz="1200">
                          <a:solidFill>
                            <a:srgbClr val="222222"/>
                          </a:solidFill>
                          <a:latin typeface="Inter"/>
                          <a:ea typeface="Inter"/>
                          <a:cs typeface="Inter"/>
                          <a:sym typeface="Inter"/>
                        </a:rPr>
                        <a:t>The </a:t>
                      </a:r>
                      <a:r>
                        <a:rPr lang="en" sz="1200">
                          <a:solidFill>
                            <a:srgbClr val="222222"/>
                          </a:solidFill>
                          <a:uFill>
                            <a:noFill/>
                          </a:uFill>
                          <a:latin typeface="Inter"/>
                          <a:ea typeface="Inter"/>
                          <a:cs typeface="Inter"/>
                          <a:sym typeface="Inter"/>
                          <a:hlinkClick r:id="rId5">
                            <a:extLst>
                              <a:ext uri="{A12FA001-AC4F-418D-AE19-62706E023703}">
                                <ahyp:hlinkClr val="tx"/>
                              </a:ext>
                            </a:extLst>
                          </a:hlinkClick>
                        </a:rPr>
                        <a:t>National Road</a:t>
                      </a:r>
                      <a:r>
                        <a:rPr lang="en" sz="1200">
                          <a:solidFill>
                            <a:srgbClr val="222222"/>
                          </a:solidFill>
                          <a:latin typeface="Inter"/>
                          <a:ea typeface="Inter"/>
                          <a:cs typeface="Inter"/>
                          <a:sym typeface="Inter"/>
                        </a:rPr>
                        <a:t>, today called US Route 40, was the first highway built entirely with federal funds. The road was authorized by Congress in 1806 during the Jefferson Administration. Construction began in Cumberland, Maryland in 1811.  By 1818, the road had been completed to the Ohio River at Wheeling, which was then in Virginia. Eventually the road was pushed through central Ohio and Indiana, reaching Vandalia, Illinois in the 1830s where construction ceased due to a lack of funds.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Halant"/>
                        <a:ea typeface="Halant"/>
                        <a:cs typeface="Halant"/>
                        <a:sym typeface="Halant"/>
                      </a:endParaRPr>
                    </a:p>
                  </a:txBody>
                  <a:tcPr marT="114950" marB="114950" marR="116575" marL="11657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c hMerge="1"/>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2" name="Shape 122"/>
        <p:cNvGrpSpPr/>
        <p:nvPr/>
      </p:nvGrpSpPr>
      <p:grpSpPr>
        <a:xfrm>
          <a:off x="0" y="0"/>
          <a:ext cx="0" cy="0"/>
          <a:chOff x="0" y="0"/>
          <a:chExt cx="0" cy="0"/>
        </a:xfrm>
      </p:grpSpPr>
      <p:sp>
        <p:nvSpPr>
          <p:cNvPr id="123" name="Google Shape;123;p27"/>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Transportation &amp; Infrastructure</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500">
                <a:solidFill>
                  <a:schemeClr val="dk1"/>
                </a:solidFill>
                <a:latin typeface="Plus Jakarta Sans Medium"/>
                <a:ea typeface="Plus Jakarta Sans Medium"/>
                <a:cs typeface="Plus Jakarta Sans Medium"/>
                <a:sym typeface="Plus Jakarta Sans Medium"/>
              </a:rPr>
              <a:t>The First Industrial Revolution</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24" name="Google Shape;124;p27"/>
          <p:cNvPicPr preferRelativeResize="0"/>
          <p:nvPr/>
        </p:nvPicPr>
        <p:blipFill>
          <a:blip r:embed="rId3">
            <a:alphaModFix/>
          </a:blip>
          <a:stretch>
            <a:fillRect/>
          </a:stretch>
        </p:blipFill>
        <p:spPr>
          <a:xfrm>
            <a:off x="216272" y="230997"/>
            <a:ext cx="1056536" cy="438114"/>
          </a:xfrm>
          <a:prstGeom prst="rect">
            <a:avLst/>
          </a:prstGeom>
          <a:noFill/>
          <a:ln>
            <a:noFill/>
          </a:ln>
        </p:spPr>
      </p:pic>
      <p:pic>
        <p:nvPicPr>
          <p:cNvPr id="125" name="Google Shape;125;p27"/>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26" name="Google Shape;126;p2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27" name="Google Shape;127;p2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28" name="Google Shape;128;p27"/>
          <p:cNvGraphicFramePr/>
          <p:nvPr/>
        </p:nvGraphicFramePr>
        <p:xfrm>
          <a:off x="338591" y="1188110"/>
          <a:ext cx="3000000" cy="3000000"/>
        </p:xfrm>
        <a:graphic>
          <a:graphicData uri="http://schemas.openxmlformats.org/drawingml/2006/table">
            <a:tbl>
              <a:tblPr>
                <a:noFill/>
                <a:tableStyleId>{44732CA4-E349-4E50-9950-CB219E657567}</a:tableStyleId>
              </a:tblPr>
              <a:tblGrid>
                <a:gridCol w="2358600"/>
                <a:gridCol w="1729725"/>
                <a:gridCol w="3024075"/>
              </a:tblGrid>
              <a:tr h="299750">
                <a:tc gridSpan="3">
                  <a:txBody>
                    <a:bodyPr/>
                    <a:lstStyle/>
                    <a:p>
                      <a:pPr indent="0" lvl="0" marL="0" rtl="0" algn="l">
                        <a:lnSpc>
                          <a:spcPct val="115000"/>
                        </a:lnSpc>
                        <a:spcBef>
                          <a:spcPts val="0"/>
                        </a:spcBef>
                        <a:spcAft>
                          <a:spcPts val="0"/>
                        </a:spcAft>
                        <a:buNone/>
                      </a:pPr>
                      <a:r>
                        <a:rPr lang="en" sz="1200">
                          <a:solidFill>
                            <a:schemeClr val="dk1"/>
                          </a:solidFill>
                          <a:latin typeface="Halant"/>
                          <a:ea typeface="Halant"/>
                          <a:cs typeface="Halant"/>
                          <a:sym typeface="Halant"/>
                        </a:rPr>
                        <a:t>Source 3: Steven G. Collins, “Progress and Slavery on the South’s Railroads,” </a:t>
                      </a:r>
                      <a:r>
                        <a:rPr i="1" lang="en" sz="1200">
                          <a:solidFill>
                            <a:schemeClr val="dk1"/>
                          </a:solidFill>
                          <a:latin typeface="Halant"/>
                          <a:ea typeface="Halant"/>
                          <a:cs typeface="Halant"/>
                          <a:sym typeface="Halant"/>
                        </a:rPr>
                        <a:t>Railroad History</a:t>
                      </a:r>
                      <a:r>
                        <a:rPr lang="en" sz="1200">
                          <a:solidFill>
                            <a:schemeClr val="dk1"/>
                          </a:solidFill>
                          <a:latin typeface="Halant"/>
                          <a:ea typeface="Halant"/>
                          <a:cs typeface="Halant"/>
                          <a:sym typeface="Halant"/>
                        </a:rPr>
                        <a:t>, 1999.</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railroad network grew quite rapidly in the late 1840s and especially in the 1850s. In the decade before the Civil War, nearly 7,000 miles of track were laid in the South out of 22,000 in the nation as a whole. While most southern railroads were local in nature because they concentrated on the cotton market, there were several long-haul roads by the late 1850s. On the eve of the war, the Mobile &amp; Ohio had 469 miles of road. The longer lines required a large number of locomotives and freight cars. The South Carolina Railroad, for example, owned 849 cars of different types by 1860, while the Western and Atlantic had 746 cars and the Southwestern of Georgia 235. As a result, the southern lines, much like their northern counterparts, struggled with questions of technology, system, and organization. .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Despite complaints that southern railroads lagged behind their northern counterparts in organization and technology, the South did attract experienced men to run the railroad enterprise. One example was J. Edgar Thomson, who gained much of his experience on the southern railroads. During the 1840s, Thomson served as the superintendent of transportation for the Georgia Railroad, where he developed the rudimentary organizational structure he later implemented on the Pennsylvania Railroad.</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graphicFrame>
        <p:nvGraphicFramePr>
          <p:cNvPr id="129" name="Google Shape;129;p27"/>
          <p:cNvGraphicFramePr/>
          <p:nvPr/>
        </p:nvGraphicFramePr>
        <p:xfrm>
          <a:off x="469041" y="4752835"/>
          <a:ext cx="3000000" cy="3000000"/>
        </p:xfrm>
        <a:graphic>
          <a:graphicData uri="http://schemas.openxmlformats.org/drawingml/2006/table">
            <a:tbl>
              <a:tblPr>
                <a:noFill/>
                <a:tableStyleId>{44732CA4-E349-4E50-9950-CB219E657567}</a:tableStyleId>
              </a:tblPr>
              <a:tblGrid>
                <a:gridCol w="4505300"/>
                <a:gridCol w="2476650"/>
              </a:tblGrid>
              <a:tr h="411850">
                <a:tc gridSpan="2">
                  <a:txBody>
                    <a:bodyPr/>
                    <a:lstStyle/>
                    <a:p>
                      <a:pPr indent="0" lvl="0" marL="0" rtl="0" algn="l">
                        <a:lnSpc>
                          <a:spcPct val="100000"/>
                        </a:lnSpc>
                        <a:spcBef>
                          <a:spcPts val="0"/>
                        </a:spcBef>
                        <a:spcAft>
                          <a:spcPts val="0"/>
                        </a:spcAft>
                        <a:buNone/>
                      </a:pPr>
                      <a:r>
                        <a:rPr lang="en" sz="1200">
                          <a:solidFill>
                            <a:schemeClr val="dk1"/>
                          </a:solidFill>
                          <a:latin typeface="Halant"/>
                          <a:ea typeface="Halant"/>
                          <a:cs typeface="Halant"/>
                          <a:sym typeface="Halant"/>
                        </a:rPr>
                        <a:t>Source 4: Frances Flora Bond Palmer, “‘</a:t>
                      </a:r>
                      <a:r>
                        <a:rPr i="1" lang="en" sz="1200">
                          <a:solidFill>
                            <a:schemeClr val="dk1"/>
                          </a:solidFill>
                          <a:latin typeface="Halant"/>
                          <a:ea typeface="Halant"/>
                          <a:cs typeface="Halant"/>
                          <a:sym typeface="Halant"/>
                        </a:rPr>
                        <a:t>Wooding Up’ on the Mississippi</a:t>
                      </a:r>
                      <a:r>
                        <a:rPr lang="en" sz="1200">
                          <a:solidFill>
                            <a:schemeClr val="dk1"/>
                          </a:solidFill>
                          <a:latin typeface="Halant"/>
                          <a:ea typeface="Halant"/>
                          <a:cs typeface="Halant"/>
                          <a:sym typeface="Halant"/>
                        </a:rPr>
                        <a:t>,” 1863, Public Domain.</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r>
              <a:tr h="186550">
                <a:tc>
                  <a:txBody>
                    <a:bodyPr/>
                    <a:lstStyle/>
                    <a:p>
                      <a:pPr indent="0" lvl="0" marL="0" rtl="0" algn="l">
                        <a:lnSpc>
                          <a:spcPct val="100000"/>
                        </a:lnSpc>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140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140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140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140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140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140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140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140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1400"/>
                        </a:spcBef>
                        <a:spcAft>
                          <a:spcPts val="1400"/>
                        </a:spcAft>
                        <a:buClr>
                          <a:schemeClr val="dk1"/>
                        </a:buClr>
                        <a:buSzPts val="1100"/>
                        <a:buFont typeface="Arial"/>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a:txBody>
                    <a:bodyPr/>
                    <a:lstStyle/>
                    <a:p>
                      <a:pPr indent="0" lvl="0" marL="0" rtl="0" algn="l">
                        <a:spcBef>
                          <a:spcPts val="0"/>
                        </a:spcBef>
                        <a:spcAft>
                          <a:spcPts val="1400"/>
                        </a:spcAft>
                        <a:buNone/>
                      </a:pPr>
                      <a:r>
                        <a:rPr b="1" lang="en" sz="1200">
                          <a:solidFill>
                            <a:schemeClr val="dk1"/>
                          </a:solidFill>
                          <a:latin typeface="Inter"/>
                          <a:ea typeface="Inter"/>
                          <a:cs typeface="Inter"/>
                          <a:sym typeface="Inter"/>
                        </a:rPr>
                        <a:t>Description:</a:t>
                      </a:r>
                      <a:r>
                        <a:rPr i="1" lang="en" sz="1200">
                          <a:solidFill>
                            <a:schemeClr val="dk1"/>
                          </a:solidFill>
                          <a:latin typeface="Inter"/>
                          <a:ea typeface="Inter"/>
                          <a:cs typeface="Inter"/>
                          <a:sym typeface="Inter"/>
                        </a:rPr>
                        <a:t> “Wooding Up” on the Mississippi</a:t>
                      </a:r>
                      <a:r>
                        <a:rPr lang="en" sz="1200">
                          <a:solidFill>
                            <a:schemeClr val="dk1"/>
                          </a:solidFill>
                          <a:latin typeface="Inter"/>
                          <a:ea typeface="Inter"/>
                          <a:cs typeface="Inter"/>
                          <a:sym typeface="Inter"/>
                        </a:rPr>
                        <a:t> from 1863 shows the showboat </a:t>
                      </a:r>
                      <a:r>
                        <a:rPr i="1" lang="en" sz="1200">
                          <a:solidFill>
                            <a:schemeClr val="dk1"/>
                          </a:solidFill>
                          <a:latin typeface="Inter"/>
                          <a:ea typeface="Inter"/>
                          <a:cs typeface="Inter"/>
                          <a:sym typeface="Inter"/>
                        </a:rPr>
                        <a:t>Princess</a:t>
                      </a:r>
                      <a:r>
                        <a:rPr lang="en" sz="1200">
                          <a:solidFill>
                            <a:schemeClr val="dk1"/>
                          </a:solidFill>
                          <a:latin typeface="Inter"/>
                          <a:ea typeface="Inter"/>
                          <a:cs typeface="Inter"/>
                          <a:sym typeface="Inter"/>
                        </a:rPr>
                        <a:t> stopping for fuel, perhaps in a race with </a:t>
                      </a:r>
                      <a:r>
                        <a:rPr i="1" lang="en" sz="1200">
                          <a:solidFill>
                            <a:schemeClr val="dk1"/>
                          </a:solidFill>
                          <a:latin typeface="Inter"/>
                          <a:ea typeface="Inter"/>
                          <a:cs typeface="Inter"/>
                          <a:sym typeface="Inter"/>
                        </a:rPr>
                        <a:t>Diana</a:t>
                      </a:r>
                      <a:r>
                        <a:rPr lang="en" sz="1200">
                          <a:solidFill>
                            <a:schemeClr val="dk1"/>
                          </a:solidFill>
                          <a:latin typeface="Inter"/>
                          <a:ea typeface="Inter"/>
                          <a:cs typeface="Inter"/>
                          <a:sym typeface="Inter"/>
                        </a:rPr>
                        <a:t> behind it. African Americans, likely enslaved, load lumber onto the boat, while white patrons, some of them slaveholders, populate the upper deck. In this work, Frances Flora Bond Palmer may have been hinting at the dangers of steamboat travel: moonlight shines on a snag (or tree) in the river, and the glowing fires would have reminded viewers of the all-too-common event of ship explosions. Palmer likely knew about the 1859 explosion of the showboat </a:t>
                      </a:r>
                      <a:r>
                        <a:rPr i="1" lang="en" sz="1200">
                          <a:solidFill>
                            <a:schemeClr val="dk1"/>
                          </a:solidFill>
                          <a:latin typeface="Inter"/>
                          <a:ea typeface="Inter"/>
                          <a:cs typeface="Inter"/>
                          <a:sym typeface="Inter"/>
                        </a:rPr>
                        <a:t>Princess</a:t>
                      </a:r>
                      <a:r>
                        <a:rPr lang="en" sz="1200">
                          <a:solidFill>
                            <a:schemeClr val="dk1"/>
                          </a:solidFill>
                          <a:latin typeface="Inter"/>
                          <a:ea typeface="Inter"/>
                          <a:cs typeface="Inter"/>
                          <a:sym typeface="Inter"/>
                        </a:rPr>
                        <a:t> in New Orleans, when dozens died because of faulty boilers.</a:t>
                      </a:r>
                      <a:endParaRPr sz="1100">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r>
            </a:tbl>
          </a:graphicData>
        </a:graphic>
      </p:graphicFrame>
      <p:pic>
        <p:nvPicPr>
          <p:cNvPr id="130" name="Google Shape;130;p27"/>
          <p:cNvPicPr preferRelativeResize="0"/>
          <p:nvPr/>
        </p:nvPicPr>
        <p:blipFill>
          <a:blip r:embed="rId5">
            <a:alphaModFix/>
          </a:blip>
          <a:stretch>
            <a:fillRect/>
          </a:stretch>
        </p:blipFill>
        <p:spPr>
          <a:xfrm>
            <a:off x="469050" y="5308899"/>
            <a:ext cx="4396424" cy="3127426"/>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34" name="Shape 134"/>
        <p:cNvGrpSpPr/>
        <p:nvPr/>
      </p:nvGrpSpPr>
      <p:grpSpPr>
        <a:xfrm>
          <a:off x="0" y="0"/>
          <a:ext cx="0" cy="0"/>
          <a:chOff x="0" y="0"/>
          <a:chExt cx="0" cy="0"/>
        </a:xfrm>
      </p:grpSpPr>
      <p:sp>
        <p:nvSpPr>
          <p:cNvPr id="135" name="Google Shape;135;p28"/>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Transportation &amp; Infrastructure</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500">
                <a:solidFill>
                  <a:schemeClr val="dk1"/>
                </a:solidFill>
                <a:latin typeface="Plus Jakarta Sans Medium"/>
                <a:ea typeface="Plus Jakarta Sans Medium"/>
                <a:cs typeface="Plus Jakarta Sans Medium"/>
                <a:sym typeface="Plus Jakarta Sans Medium"/>
              </a:rPr>
              <a:t>The First Industrial Revolution</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36" name="Google Shape;136;p28"/>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137" name="Google Shape;137;p28"/>
          <p:cNvSpPr txBox="1"/>
          <p:nvPr/>
        </p:nvSpPr>
        <p:spPr>
          <a:xfrm>
            <a:off x="469050" y="11393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Read each of the following primary and secondary sources. Complete the Evaluating Evidence Graphic Organizer based on the information from the sources.</a:t>
            </a:r>
            <a:endParaRPr/>
          </a:p>
        </p:txBody>
      </p:sp>
      <p:graphicFrame>
        <p:nvGraphicFramePr>
          <p:cNvPr id="138" name="Google Shape;138;p28"/>
          <p:cNvGraphicFramePr/>
          <p:nvPr/>
        </p:nvGraphicFramePr>
        <p:xfrm>
          <a:off x="469041" y="1781035"/>
          <a:ext cx="3000000" cy="3000000"/>
        </p:xfrm>
        <a:graphic>
          <a:graphicData uri="http://schemas.openxmlformats.org/drawingml/2006/table">
            <a:tbl>
              <a:tblPr>
                <a:noFill/>
                <a:tableStyleId>{44732CA4-E349-4E50-9950-CB219E657567}</a:tableStyleId>
              </a:tblPr>
              <a:tblGrid>
                <a:gridCol w="2266425"/>
                <a:gridCol w="1662050"/>
                <a:gridCol w="2905850"/>
              </a:tblGrid>
              <a:tr h="299750">
                <a:tc gridSpan="3">
                  <a:txBody>
                    <a:bodyPr/>
                    <a:lstStyle/>
                    <a:p>
                      <a:pPr indent="0" lvl="0" marL="0" rtl="0" algn="l">
                        <a:lnSpc>
                          <a:spcPct val="115000"/>
                        </a:lnSpc>
                        <a:spcBef>
                          <a:spcPts val="0"/>
                        </a:spcBef>
                        <a:spcAft>
                          <a:spcPts val="0"/>
                        </a:spcAft>
                        <a:buNone/>
                      </a:pPr>
                      <a:r>
                        <a:rPr lang="en" sz="1200">
                          <a:solidFill>
                            <a:schemeClr val="dk1"/>
                          </a:solidFill>
                          <a:latin typeface="Halant"/>
                          <a:ea typeface="Halant"/>
                          <a:cs typeface="Halant"/>
                          <a:sym typeface="Halant"/>
                        </a:rPr>
                        <a:t>Source 5: </a:t>
                      </a:r>
                      <a:r>
                        <a:rPr i="1" lang="en" sz="1200">
                          <a:solidFill>
                            <a:schemeClr val="dk1"/>
                          </a:solidFill>
                          <a:latin typeface="Halant"/>
                          <a:ea typeface="Halant"/>
                          <a:cs typeface="Halant"/>
                          <a:sym typeface="Halant"/>
                        </a:rPr>
                        <a:t>The Emporium</a:t>
                      </a:r>
                      <a:r>
                        <a:rPr lang="en" sz="1200">
                          <a:solidFill>
                            <a:schemeClr val="dk1"/>
                          </a:solidFill>
                          <a:latin typeface="Halant"/>
                          <a:ea typeface="Halant"/>
                          <a:cs typeface="Halant"/>
                          <a:sym typeface="Halant"/>
                        </a:rPr>
                        <a:t>, “Completion of the Grand Canal,” Buffalo, N.Y., October 29, 1825.</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TO THE COMMITTEE AT BUFFALO.</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Gentlemen,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Deputed by the citizens of Rochester, in connection with the visiting committees, along the line of the Canal, we come to mingle and reciprocate our mutual congratulations with the citizens of Buffalo, on the grand epoch of uniting the waters of the great Inland Mediterraneans of North America, with those of the commercial Atlantic.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An epoch that will be recorded in the tablets of history, as among the greatest events of our Nation -- for having in 8 years -- with 8 million of Dollars -- made the longest Canal -- in the least time -- with the least experience -- for the least money -- and of the greatest public utility of any other in the world. .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 . .A work that will constitute a lever of industry, population and wealth to our Republic -- a pattern for our sister States to imitate, and an exhibition of the moral force of a free and enlightened People to the world -- that they can pursue the arts of peace in domestic improvements, for the objects of their National pride -- and construct works of public utility for the monuments of their national glory -- showing a new fact to old Kingdoms, that Governments can be made to build up society, by diffusing intelligence, industry and enterprise among the People, better than by depressing the faculties and moral energies of a community in order to govern them. .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 . .To the projectors who devised, the statesmen who assumed the responsibility of the undertaking at the hazard of their reputation, the Legislatures who granted the supplies, the Commissioners who planned -- the Engineers who laid out -- and the Men who have executed this magnificent work, we tender our tribute of grateful respects, and commend their memories to posterity.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We congratulate you as Citizens of this rising Village, located as the harbor and depot of vast Inland seas, where the surplus productions of the surrounding shores must pass on their way to market, and build it up to an eminent Inland commercial city.</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Gentlemen, to you individually, we wish many years of life and health, to realize and enjoy these glorious triumphs of industry and enterprise, and the prosperity and happiness which they will diffuse among a free People.</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139" name="Google Shape;139;p28"/>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40" name="Google Shape;140;p2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41" name="Google Shape;141;p2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45" name="Shape 145"/>
        <p:cNvGrpSpPr/>
        <p:nvPr/>
      </p:nvGrpSpPr>
      <p:grpSpPr>
        <a:xfrm>
          <a:off x="0" y="0"/>
          <a:ext cx="0" cy="0"/>
          <a:chOff x="0" y="0"/>
          <a:chExt cx="0" cy="0"/>
        </a:xfrm>
      </p:grpSpPr>
      <p:sp>
        <p:nvSpPr>
          <p:cNvPr id="146" name="Google Shape;146;p29"/>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Growing Labor Force - Discussion Questions</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500">
                <a:solidFill>
                  <a:schemeClr val="dk1"/>
                </a:solidFill>
                <a:latin typeface="Plus Jakarta Sans Medium"/>
                <a:ea typeface="Plus Jakarta Sans Medium"/>
                <a:cs typeface="Plus Jakarta Sans Medium"/>
                <a:sym typeface="Plus Jakarta Sans Medium"/>
              </a:rPr>
              <a:t>The First Industrial Revolution</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47" name="Google Shape;147;p29"/>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148" name="Google Shape;148;p29"/>
          <p:cNvSpPr txBox="1"/>
          <p:nvPr/>
        </p:nvSpPr>
        <p:spPr>
          <a:xfrm>
            <a:off x="469050" y="10631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Use the primary and secondary sources to answer the discussion questions below with your group. </a:t>
            </a:r>
            <a:endParaRPr/>
          </a:p>
        </p:txBody>
      </p:sp>
      <p:graphicFrame>
        <p:nvGraphicFramePr>
          <p:cNvPr id="149" name="Google Shape;149;p29"/>
          <p:cNvGraphicFramePr/>
          <p:nvPr/>
        </p:nvGraphicFramePr>
        <p:xfrm>
          <a:off x="314266" y="1628635"/>
          <a:ext cx="3000000" cy="3000000"/>
        </p:xfrm>
        <a:graphic>
          <a:graphicData uri="http://schemas.openxmlformats.org/drawingml/2006/table">
            <a:tbl>
              <a:tblPr>
                <a:noFill/>
                <a:tableStyleId>{44732CA4-E349-4E50-9950-CB219E657567}</a:tableStyleId>
              </a:tblPr>
              <a:tblGrid>
                <a:gridCol w="2365125"/>
                <a:gridCol w="1734450"/>
                <a:gridCol w="3032400"/>
              </a:tblGrid>
              <a:tr h="350050">
                <a:tc gridSpan="3" rowSpan="2">
                  <a:txBody>
                    <a:bodyPr/>
                    <a:lstStyle/>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1: Henry Clay, </a:t>
                      </a:r>
                      <a:r>
                        <a:rPr b="1" i="1" lang="en" sz="1200">
                          <a:solidFill>
                            <a:schemeClr val="dk1"/>
                          </a:solidFill>
                          <a:latin typeface="Inter"/>
                          <a:ea typeface="Inter"/>
                          <a:cs typeface="Inter"/>
                          <a:sym typeface="Inter"/>
                        </a:rPr>
                        <a:t>Speech on the Tariff, </a:t>
                      </a:r>
                      <a:r>
                        <a:rPr b="1" lang="en" sz="1200">
                          <a:solidFill>
                            <a:schemeClr val="dk1"/>
                          </a:solidFill>
                          <a:latin typeface="Inter"/>
                          <a:ea typeface="Inter"/>
                          <a:cs typeface="Inter"/>
                          <a:sym typeface="Inter"/>
                        </a:rPr>
                        <a:t>delivered in the U.S. Senate, 1832.</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What system is the Henry Clay defending, and why?</a:t>
                      </a:r>
                      <a:br>
                        <a:rPr b="1" lang="en" sz="1200">
                          <a:solidFill>
                            <a:schemeClr val="dk1"/>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What does the speaker think about “free trade”?</a:t>
                      </a:r>
                      <a:br>
                        <a:rPr b="1" lang="en" sz="1200">
                          <a:solidFill>
                            <a:schemeClr val="dk1"/>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2: Citynoise, “Map showing the route of the historic National Road — at its greatest completion in 1839.”</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What was significant about the creation of the National Road?</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3: Steven G. Collins, “Progress and Slavery on the South’s Railroads,” </a:t>
                      </a:r>
                      <a:r>
                        <a:rPr b="1" i="1" lang="en" sz="1200">
                          <a:solidFill>
                            <a:schemeClr val="dk1"/>
                          </a:solidFill>
                          <a:latin typeface="Inter"/>
                          <a:ea typeface="Inter"/>
                          <a:cs typeface="Inter"/>
                          <a:sym typeface="Inter"/>
                        </a:rPr>
                        <a:t>1</a:t>
                      </a:r>
                      <a:r>
                        <a:rPr b="1" lang="en" sz="1200">
                          <a:solidFill>
                            <a:schemeClr val="dk1"/>
                          </a:solidFill>
                          <a:latin typeface="Inter"/>
                          <a:ea typeface="Inter"/>
                          <a:cs typeface="Inter"/>
                          <a:sym typeface="Inter"/>
                        </a:rPr>
                        <a:t>999.</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Why do you think the South focused its railroads mostly on the cotton market instead of building more national connections like the North?</a:t>
                      </a:r>
                      <a:br>
                        <a:rPr b="1" lang="en" sz="1200">
                          <a:solidFill>
                            <a:schemeClr val="dk1"/>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might the growth of railroads have affected life for people in the South during this time?</a:t>
                      </a:r>
                      <a:br>
                        <a:rPr b="1" lang="en" sz="1200">
                          <a:solidFill>
                            <a:schemeClr val="dk1"/>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4: Frances Flora Bond Palmer, </a:t>
                      </a:r>
                      <a:r>
                        <a:rPr b="1" i="1" lang="en" sz="1200">
                          <a:solidFill>
                            <a:schemeClr val="dk1"/>
                          </a:solidFill>
                          <a:latin typeface="Inter"/>
                          <a:ea typeface="Inter"/>
                          <a:cs typeface="Inter"/>
                          <a:sym typeface="Inter"/>
                        </a:rPr>
                        <a:t>“Wooding Up” </a:t>
                      </a:r>
                      <a:r>
                        <a:rPr b="1" lang="en" sz="1200">
                          <a:solidFill>
                            <a:schemeClr val="dk1"/>
                          </a:solidFill>
                          <a:latin typeface="Inter"/>
                          <a:ea typeface="Inter"/>
                          <a:cs typeface="Inter"/>
                          <a:sym typeface="Inter"/>
                        </a:rPr>
                        <a:t>color lithograph.</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What does this image tell us about life on the Mississippi River during the 1800s?</a:t>
                      </a:r>
                      <a:br>
                        <a:rPr b="1" lang="en" sz="1200">
                          <a:solidFill>
                            <a:schemeClr val="dk1"/>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Why might the artist have included details like the tree in the water and the glowing fire?</a:t>
                      </a:r>
                      <a:br>
                        <a:rPr b="1" lang="en" sz="1200">
                          <a:solidFill>
                            <a:schemeClr val="dk1"/>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5: </a:t>
                      </a:r>
                      <a:r>
                        <a:rPr b="1" i="1" lang="en" sz="1200">
                          <a:solidFill>
                            <a:schemeClr val="dk1"/>
                          </a:solidFill>
                          <a:latin typeface="Inter"/>
                          <a:ea typeface="Inter"/>
                          <a:cs typeface="Inter"/>
                          <a:sym typeface="Inter"/>
                        </a:rPr>
                        <a:t>The Emporium</a:t>
                      </a:r>
                      <a:r>
                        <a:rPr b="1" lang="en" sz="1200">
                          <a:solidFill>
                            <a:schemeClr val="dk1"/>
                          </a:solidFill>
                          <a:latin typeface="Inter"/>
                          <a:ea typeface="Inter"/>
                          <a:cs typeface="Inter"/>
                          <a:sym typeface="Inter"/>
                        </a:rPr>
                        <a:t>, “Completion of the Grand Canal,” October 29, 1825.</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Why did the writer believe the Erie Canal was such an important achievement for the United States?</a:t>
                      </a:r>
                      <a:br>
                        <a:rPr b="1" lang="en" sz="1200">
                          <a:solidFill>
                            <a:schemeClr val="dk1"/>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What does this letter tell us about how people in the 1800s felt about progress and technology?</a:t>
                      </a:r>
                      <a:br>
                        <a:rPr b="1" lang="en" sz="1200">
                          <a:solidFill>
                            <a:schemeClr val="dk1"/>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150" name="Google Shape;150;p29"/>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51" name="Google Shape;151;p2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52" name="Google Shape;152;p2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56" name="Shape 156"/>
        <p:cNvGrpSpPr/>
        <p:nvPr/>
      </p:nvGrpSpPr>
      <p:grpSpPr>
        <a:xfrm>
          <a:off x="0" y="0"/>
          <a:ext cx="0" cy="0"/>
          <a:chOff x="0" y="0"/>
          <a:chExt cx="0" cy="0"/>
        </a:xfrm>
      </p:grpSpPr>
      <p:sp>
        <p:nvSpPr>
          <p:cNvPr id="157" name="Google Shape;157;p30"/>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Disciplinary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Evaluating Evidence</a:t>
            </a:r>
            <a:endParaRPr sz="2500">
              <a:solidFill>
                <a:schemeClr val="dk1"/>
              </a:solidFill>
              <a:latin typeface="Plus Jakarta Sans"/>
              <a:ea typeface="Plus Jakarta Sans"/>
              <a:cs typeface="Plus Jakarta Sans"/>
              <a:sym typeface="Plus Jakarta Sans"/>
            </a:endParaRPr>
          </a:p>
        </p:txBody>
      </p:sp>
      <p:sp>
        <p:nvSpPr>
          <p:cNvPr id="158" name="Google Shape;158;p3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59" name="Google Shape;159;p30"/>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160" name="Google Shape;160;p3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61" name="Google Shape;161;p30"/>
          <p:cNvPicPr preferRelativeResize="0"/>
          <p:nvPr/>
        </p:nvPicPr>
        <p:blipFill>
          <a:blip r:embed="rId4">
            <a:alphaModFix/>
          </a:blip>
          <a:stretch>
            <a:fillRect/>
          </a:stretch>
        </p:blipFill>
        <p:spPr>
          <a:xfrm>
            <a:off x="216272" y="230997"/>
            <a:ext cx="1041739" cy="431978"/>
          </a:xfrm>
          <a:prstGeom prst="rect">
            <a:avLst/>
          </a:prstGeom>
          <a:noFill/>
          <a:ln>
            <a:noFill/>
          </a:ln>
        </p:spPr>
      </p:pic>
      <p:sp>
        <p:nvSpPr>
          <p:cNvPr id="162" name="Google Shape;162;p30"/>
          <p:cNvSpPr txBox="1"/>
          <p:nvPr/>
        </p:nvSpPr>
        <p:spPr>
          <a:xfrm>
            <a:off x="1598575" y="1140919"/>
            <a:ext cx="5704800" cy="9198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Plus Jakarta Sans"/>
                <a:ea typeface="Plus Jakarta Sans"/>
                <a:cs typeface="Plus Jakarta Sans"/>
                <a:sym typeface="Plus Jakarta Sans"/>
              </a:rPr>
              <a:t>Directions</a:t>
            </a:r>
            <a:r>
              <a:rPr lang="en" sz="1200">
                <a:solidFill>
                  <a:schemeClr val="dk1"/>
                </a:solidFill>
                <a:latin typeface="Plus Jakarta Sans"/>
                <a:ea typeface="Plus Jakarta Sans"/>
                <a:cs typeface="Plus Jakarta Sans"/>
                <a:sym typeface="Plus Jakarta Sans"/>
              </a:rPr>
              <a:t>: </a:t>
            </a:r>
            <a:r>
              <a:rPr lang="en" sz="1050">
                <a:solidFill>
                  <a:schemeClr val="dk1"/>
                </a:solidFill>
                <a:highlight>
                  <a:schemeClr val="lt1"/>
                </a:highlight>
                <a:latin typeface="Plus Jakarta Sans"/>
                <a:ea typeface="Plus Jakarta Sans"/>
                <a:cs typeface="Plus Jakarta Sans"/>
                <a:sym typeface="Plus Jakarta Sans"/>
              </a:rPr>
              <a:t> In the claim box, fill in Technological Innovations, Transportation &amp; Infrastructure, or Growing Labor Force. Provide two quotes and/or description of images from the primary or secondary sources that illustrates the claim. Explain how the quote supports the claim. Then write summaries of any other information that supports the claim. In the final box, explain if any other causes were identified and supported with evidence and reasoning.</a:t>
            </a:r>
            <a:endParaRPr sz="1200">
              <a:solidFill>
                <a:schemeClr val="dk1"/>
              </a:solidFill>
              <a:latin typeface="Plus Jakarta Sans"/>
              <a:ea typeface="Plus Jakarta Sans"/>
              <a:cs typeface="Plus Jakarta Sans"/>
              <a:sym typeface="Plus Jakarta Sans"/>
            </a:endParaRPr>
          </a:p>
        </p:txBody>
      </p:sp>
      <p:sp>
        <p:nvSpPr>
          <p:cNvPr id="163" name="Google Shape;163;p30"/>
          <p:cNvSpPr txBox="1"/>
          <p:nvPr/>
        </p:nvSpPr>
        <p:spPr>
          <a:xfrm>
            <a:off x="469050" y="2365375"/>
            <a:ext cx="21519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Historical</a:t>
            </a:r>
            <a:r>
              <a:rPr lang="en" sz="1200">
                <a:solidFill>
                  <a:schemeClr val="dk1"/>
                </a:solidFill>
                <a:latin typeface="Inter"/>
                <a:ea typeface="Inter"/>
                <a:cs typeface="Inter"/>
                <a:sym typeface="Inter"/>
              </a:rPr>
              <a:t> Event/Topic/Idea:</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Causes of the First Industrial Revolution in the United States</a:t>
            </a:r>
            <a:endParaRPr sz="1200">
              <a:solidFill>
                <a:schemeClr val="dk1"/>
              </a:solidFill>
              <a:latin typeface="Inter"/>
              <a:ea typeface="Inter"/>
              <a:cs typeface="Inter"/>
              <a:sym typeface="Inter"/>
            </a:endParaRPr>
          </a:p>
          <a:p>
            <a:pPr indent="0" lvl="0" marL="0" rtl="0" algn="ctr">
              <a:spcBef>
                <a:spcPts val="0"/>
              </a:spcBef>
              <a:spcAft>
                <a:spcPts val="0"/>
              </a:spcAft>
              <a:buNone/>
            </a:pPr>
            <a:r>
              <a:t/>
            </a:r>
            <a:endParaRPr sz="1300">
              <a:latin typeface="Inter"/>
              <a:ea typeface="Inter"/>
              <a:cs typeface="Inter"/>
              <a:sym typeface="Inter"/>
            </a:endParaRPr>
          </a:p>
        </p:txBody>
      </p:sp>
      <p:sp>
        <p:nvSpPr>
          <p:cNvPr id="164" name="Google Shape;164;p30"/>
          <p:cNvSpPr txBox="1"/>
          <p:nvPr/>
        </p:nvSpPr>
        <p:spPr>
          <a:xfrm>
            <a:off x="2907050" y="2365375"/>
            <a:ext cx="43965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Claim</a:t>
            </a:r>
            <a:endParaRPr sz="1300">
              <a:solidFill>
                <a:schemeClr val="dk1"/>
              </a:solidFill>
              <a:latin typeface="Inter"/>
              <a:ea typeface="Inter"/>
              <a:cs typeface="Inter"/>
              <a:sym typeface="Inter"/>
            </a:endParaRPr>
          </a:p>
          <a:p>
            <a:pPr indent="0" lvl="0" marL="0" rtl="0" algn="ctr">
              <a:spcBef>
                <a:spcPts val="0"/>
              </a:spcBef>
              <a:spcAft>
                <a:spcPts val="0"/>
              </a:spcAft>
              <a:buNone/>
            </a:pPr>
            <a:r>
              <a:t/>
            </a:r>
            <a:endParaRPr b="1" sz="1300">
              <a:latin typeface="Inter"/>
              <a:ea typeface="Inter"/>
              <a:cs typeface="Inter"/>
              <a:sym typeface="Inter"/>
            </a:endParaRPr>
          </a:p>
          <a:p>
            <a:pPr indent="0" lvl="0" marL="0" rtl="0" algn="ctr">
              <a:lnSpc>
                <a:spcPct val="200000"/>
              </a:lnSpc>
              <a:spcBef>
                <a:spcPts val="0"/>
              </a:spcBef>
              <a:spcAft>
                <a:spcPts val="0"/>
              </a:spcAft>
              <a:buNone/>
            </a:pPr>
            <a:r>
              <a:rPr b="1" lang="en" sz="1100">
                <a:latin typeface="Inter"/>
                <a:ea typeface="Inter"/>
                <a:cs typeface="Inter"/>
                <a:sym typeface="Inter"/>
              </a:rPr>
              <a:t>A significant cause of the First Industrial Revolution was</a:t>
            </a:r>
            <a:endParaRPr b="1" sz="1100">
              <a:latin typeface="Inter"/>
              <a:ea typeface="Inter"/>
              <a:cs typeface="Inter"/>
              <a:sym typeface="Inter"/>
            </a:endParaRPr>
          </a:p>
          <a:p>
            <a:pPr indent="0" lvl="0" marL="0" rtl="0" algn="ctr">
              <a:lnSpc>
                <a:spcPct val="200000"/>
              </a:lnSpc>
              <a:spcBef>
                <a:spcPts val="0"/>
              </a:spcBef>
              <a:spcAft>
                <a:spcPts val="0"/>
              </a:spcAft>
              <a:buNone/>
            </a:pPr>
            <a:r>
              <a:rPr b="1" lang="en" sz="1300">
                <a:solidFill>
                  <a:schemeClr val="dk1"/>
                </a:solidFill>
                <a:latin typeface="Inter"/>
                <a:ea typeface="Inter"/>
                <a:cs typeface="Inter"/>
                <a:sym typeface="Inter"/>
              </a:rPr>
              <a:t>____________________.</a:t>
            </a:r>
            <a:endParaRPr b="1" sz="1100">
              <a:latin typeface="Inter"/>
              <a:ea typeface="Inter"/>
              <a:cs typeface="Inter"/>
              <a:sym typeface="Inter"/>
            </a:endParaRPr>
          </a:p>
          <a:p>
            <a:pPr indent="0" lvl="0" marL="0" rtl="0" algn="ctr">
              <a:lnSpc>
                <a:spcPct val="200000"/>
              </a:lnSpc>
              <a:spcBef>
                <a:spcPts val="0"/>
              </a:spcBef>
              <a:spcAft>
                <a:spcPts val="0"/>
              </a:spcAft>
              <a:buNone/>
            </a:pPr>
            <a:r>
              <a:t/>
            </a:r>
            <a:endParaRPr b="1" sz="1200">
              <a:latin typeface="Inter"/>
              <a:ea typeface="Inter"/>
              <a:cs typeface="Inter"/>
              <a:sym typeface="Inter"/>
            </a:endParaRPr>
          </a:p>
        </p:txBody>
      </p:sp>
      <p:pic>
        <p:nvPicPr>
          <p:cNvPr id="165" name="Google Shape;165;p30"/>
          <p:cNvPicPr preferRelativeResize="0"/>
          <p:nvPr/>
        </p:nvPicPr>
        <p:blipFill>
          <a:blip r:embed="rId5">
            <a:alphaModFix/>
          </a:blip>
          <a:stretch>
            <a:fillRect/>
          </a:stretch>
        </p:blipFill>
        <p:spPr>
          <a:xfrm>
            <a:off x="469050" y="1125169"/>
            <a:ext cx="951300" cy="951300"/>
          </a:xfrm>
          <a:prstGeom prst="rect">
            <a:avLst/>
          </a:prstGeom>
          <a:noFill/>
          <a:ln>
            <a:noFill/>
          </a:ln>
        </p:spPr>
      </p:pic>
      <p:graphicFrame>
        <p:nvGraphicFramePr>
          <p:cNvPr id="166" name="Google Shape;166;p30"/>
          <p:cNvGraphicFramePr/>
          <p:nvPr/>
        </p:nvGraphicFramePr>
        <p:xfrm>
          <a:off x="469250" y="4116400"/>
          <a:ext cx="3000000" cy="3000000"/>
        </p:xfrm>
        <a:graphic>
          <a:graphicData uri="http://schemas.openxmlformats.org/drawingml/2006/table">
            <a:tbl>
              <a:tblPr>
                <a:noFill/>
                <a:tableStyleId>{DD7430D3-D289-458F-A52C-F5BB8E3B2CAD}</a:tableStyleId>
              </a:tblPr>
              <a:tblGrid>
                <a:gridCol w="3417150"/>
                <a:gridCol w="3417150"/>
              </a:tblGrid>
              <a:tr h="429075">
                <a:tc>
                  <a:txBody>
                    <a:bodyPr/>
                    <a:lstStyle/>
                    <a:p>
                      <a:pPr indent="0" lvl="0" marL="0" rtl="0" algn="ctr">
                        <a:spcBef>
                          <a:spcPts val="0"/>
                        </a:spcBef>
                        <a:spcAft>
                          <a:spcPts val="0"/>
                        </a:spcAft>
                        <a:buNone/>
                      </a:pPr>
                      <a:r>
                        <a:rPr lang="en" sz="1200">
                          <a:latin typeface="Inter"/>
                          <a:ea typeface="Inter"/>
                          <a:cs typeface="Inter"/>
                          <a:sym typeface="Inter"/>
                        </a:rPr>
                        <a:t>Quote 1/Image Description to Support Claim</a:t>
                      </a:r>
                      <a:endParaRPr sz="12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Quote 2/Image Description to Support Claim</a:t>
                      </a:r>
                      <a:endParaRPr>
                        <a:latin typeface="Inter"/>
                        <a:ea typeface="Inter"/>
                        <a:cs typeface="Inter"/>
                        <a:sym typeface="Inter"/>
                      </a:endParaRPr>
                    </a:p>
                  </a:txBody>
                  <a:tcPr marT="91425" marB="91425" marR="91425" marL="91425" anchor="ctr"/>
                </a:tc>
              </a:tr>
              <a:tr h="1389700">
                <a:tc>
                  <a:txBody>
                    <a:bodyPr/>
                    <a:lstStyle/>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rPr lang="en" sz="900">
                          <a:latin typeface="Inter"/>
                          <a:ea typeface="Inter"/>
                          <a:cs typeface="Inter"/>
                          <a:sym typeface="Inter"/>
                        </a:rPr>
                        <a:t>Source:</a:t>
                      </a:r>
                      <a:endParaRPr b="1" sz="9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b="1" sz="800">
                        <a:solidFill>
                          <a:srgbClr val="E95C3D"/>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Source: </a:t>
                      </a:r>
                      <a:endParaRPr b="1" sz="900">
                        <a:solidFill>
                          <a:srgbClr val="E95C3D"/>
                        </a:solidFill>
                        <a:latin typeface="Inter"/>
                        <a:ea typeface="Inter"/>
                        <a:cs typeface="Inter"/>
                        <a:sym typeface="Inter"/>
                      </a:endParaRPr>
                    </a:p>
                  </a:txBody>
                  <a:tcPr marT="91425" marB="91425" marR="91425" marL="91425"/>
                </a:tc>
              </a:tr>
              <a:tr h="1000500">
                <a:tc>
                  <a:txBody>
                    <a:bodyPr/>
                    <a:lstStyle/>
                    <a:p>
                      <a:pPr indent="0" lvl="0" marL="0" rtl="0" algn="l">
                        <a:spcBef>
                          <a:spcPts val="0"/>
                        </a:spcBef>
                        <a:spcAft>
                          <a:spcPts val="0"/>
                        </a:spcAft>
                        <a:buNone/>
                      </a:pPr>
                      <a:r>
                        <a:rPr lang="en" sz="900">
                          <a:latin typeface="Inter"/>
                          <a:ea typeface="Inter"/>
                          <a:cs typeface="Inter"/>
                          <a:sym typeface="Inter"/>
                        </a:rPr>
                        <a:t>How does this source support the claim?</a:t>
                      </a:r>
                      <a:endParaRPr sz="900">
                        <a:latin typeface="Inter"/>
                        <a:ea typeface="Inter"/>
                        <a:cs typeface="Inter"/>
                        <a:sym typeface="Inter"/>
                      </a:endParaRPr>
                    </a:p>
                    <a:p>
                      <a:pPr indent="0" lvl="0" marL="0" rtl="0" algn="l">
                        <a:spcBef>
                          <a:spcPts val="0"/>
                        </a:spcBef>
                        <a:spcAft>
                          <a:spcPts val="0"/>
                        </a:spcAft>
                        <a:buNone/>
                      </a:pPr>
                      <a:r>
                        <a:t/>
                      </a:r>
                      <a:endParaRPr b="1" sz="9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Clr>
                          <a:schemeClr val="dk1"/>
                        </a:buClr>
                        <a:buSzPts val="1100"/>
                        <a:buFont typeface="Arial"/>
                        <a:buNone/>
                      </a:pPr>
                      <a:r>
                        <a:rPr lang="en" sz="900">
                          <a:solidFill>
                            <a:schemeClr val="dk1"/>
                          </a:solidFill>
                          <a:latin typeface="Inter"/>
                          <a:ea typeface="Inter"/>
                          <a:cs typeface="Inter"/>
                          <a:sym typeface="Inter"/>
                        </a:rPr>
                        <a:t>How does this source support the claim?</a:t>
                      </a:r>
                      <a:endParaRPr sz="900">
                        <a:solidFill>
                          <a:schemeClr val="dk1"/>
                        </a:solidFill>
                        <a:latin typeface="Inter"/>
                        <a:ea typeface="Inter"/>
                        <a:cs typeface="Inter"/>
                        <a:sym typeface="Inter"/>
                      </a:endParaRPr>
                    </a:p>
                    <a:p>
                      <a:pPr indent="0" lvl="0" marL="0" rtl="0" algn="l">
                        <a:spcBef>
                          <a:spcPts val="0"/>
                        </a:spcBef>
                        <a:spcAft>
                          <a:spcPts val="0"/>
                        </a:spcAft>
                        <a:buNone/>
                      </a:pPr>
                      <a:r>
                        <a:t/>
                      </a:r>
                      <a:endParaRPr b="1" sz="900">
                        <a:solidFill>
                          <a:srgbClr val="E95C3D"/>
                        </a:solidFill>
                        <a:latin typeface="Inter"/>
                        <a:ea typeface="Inter"/>
                        <a:cs typeface="Inter"/>
                        <a:sym typeface="Inter"/>
                      </a:endParaRPr>
                    </a:p>
                  </a:txBody>
                  <a:tcPr marT="91425" marB="91425" marR="91425" marL="91425"/>
                </a:tc>
              </a:tr>
            </a:tbl>
          </a:graphicData>
        </a:graphic>
      </p:graphicFrame>
      <p:sp>
        <p:nvSpPr>
          <p:cNvPr id="167" name="Google Shape;167;p30"/>
          <p:cNvSpPr/>
          <p:nvPr/>
        </p:nvSpPr>
        <p:spPr>
          <a:xfrm rot="-5400000">
            <a:off x="4045000" y="1354900"/>
            <a:ext cx="460800" cy="5062200"/>
          </a:xfrm>
          <a:prstGeom prst="rightBrace">
            <a:avLst>
              <a:gd fmla="val 50000" name="adj1"/>
              <a:gd fmla="val 65897" name="adj2"/>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68" name="Google Shape;168;p30"/>
          <p:cNvSpPr txBox="1"/>
          <p:nvPr/>
        </p:nvSpPr>
        <p:spPr>
          <a:xfrm>
            <a:off x="469050" y="7011863"/>
            <a:ext cx="6834300" cy="11478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Additional Information that can Support the Claim</a:t>
            </a:r>
            <a:endParaRPr sz="1300">
              <a:solidFill>
                <a:schemeClr val="dk1"/>
              </a:solidFill>
              <a:latin typeface="Inter"/>
              <a:ea typeface="Inter"/>
              <a:cs typeface="Inter"/>
              <a:sym typeface="Inter"/>
            </a:endParaRPr>
          </a:p>
          <a:p>
            <a:pPr indent="0" lvl="0" marL="0" rtl="0" algn="l">
              <a:spcBef>
                <a:spcPts val="0"/>
              </a:spcBef>
              <a:spcAft>
                <a:spcPts val="0"/>
              </a:spcAft>
              <a:buNone/>
            </a:pPr>
            <a:r>
              <a:t/>
            </a:r>
            <a:endParaRPr b="1" sz="800">
              <a:solidFill>
                <a:srgbClr val="E95C3D"/>
              </a:solidFill>
              <a:latin typeface="Inter"/>
              <a:ea typeface="Inter"/>
              <a:cs typeface="Inter"/>
              <a:sym typeface="Inter"/>
            </a:endParaRPr>
          </a:p>
        </p:txBody>
      </p:sp>
      <p:sp>
        <p:nvSpPr>
          <p:cNvPr id="169" name="Google Shape;169;p30"/>
          <p:cNvSpPr txBox="1"/>
          <p:nvPr/>
        </p:nvSpPr>
        <p:spPr>
          <a:xfrm>
            <a:off x="469050" y="8289575"/>
            <a:ext cx="6834300" cy="10587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Additional Causes Identified</a:t>
            </a:r>
            <a:endParaRPr sz="13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rgbClr val="E95C3D"/>
              </a:solidFill>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73" name="Shape 173"/>
        <p:cNvGrpSpPr/>
        <p:nvPr/>
      </p:nvGrpSpPr>
      <p:grpSpPr>
        <a:xfrm>
          <a:off x="0" y="0"/>
          <a:ext cx="0" cy="0"/>
          <a:chOff x="0" y="0"/>
          <a:chExt cx="0" cy="0"/>
        </a:xfrm>
      </p:grpSpPr>
      <p:sp>
        <p:nvSpPr>
          <p:cNvPr id="174" name="Google Shape;174;p31"/>
          <p:cNvSpPr txBox="1"/>
          <p:nvPr/>
        </p:nvSpPr>
        <p:spPr>
          <a:xfrm>
            <a:off x="0" y="0"/>
            <a:ext cx="7772400" cy="661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You Be the Judge: Most Significant Cause of the First Industrial Revolution Student Worksheet</a:t>
            </a:r>
            <a:endParaRPr sz="1900">
              <a:latin typeface="Halant"/>
              <a:ea typeface="Halant"/>
              <a:cs typeface="Halant"/>
              <a:sym typeface="Halant"/>
            </a:endParaRPr>
          </a:p>
        </p:txBody>
      </p:sp>
      <p:pic>
        <p:nvPicPr>
          <p:cNvPr id="175" name="Google Shape;175;p31"/>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76" name="Google Shape;176;p3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77" name="Google Shape;177;p31"/>
          <p:cNvSpPr txBox="1"/>
          <p:nvPr/>
        </p:nvSpPr>
        <p:spPr>
          <a:xfrm>
            <a:off x="381550" y="587850"/>
            <a:ext cx="7070400" cy="8374800"/>
          </a:xfrm>
          <a:prstGeom prst="rect">
            <a:avLst/>
          </a:prstGeom>
          <a:noFill/>
          <a:ln>
            <a:noFill/>
          </a:ln>
        </p:spPr>
        <p:txBody>
          <a:bodyPr anchorCtr="0" anchor="t" bIns="113100" lIns="113100" spcFirstLastPara="1" rIns="113100" wrap="square" tIns="113100">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a:t>
            </a:r>
            <a:r>
              <a:rPr lang="en" sz="1200">
                <a:solidFill>
                  <a:schemeClr val="dk1"/>
                </a:solidFill>
                <a:highlight>
                  <a:schemeClr val="lt1"/>
                </a:highlight>
                <a:latin typeface="Halant"/>
                <a:ea typeface="Halant"/>
                <a:cs typeface="Halant"/>
                <a:sym typeface="Halant"/>
              </a:rPr>
              <a:t>As you listen to each group, take notes on their claim and the evidence they provide.</a:t>
            </a:r>
            <a:endParaRPr sz="1200">
              <a:solidFill>
                <a:schemeClr val="dk1"/>
              </a:solidFill>
              <a:highlight>
                <a:schemeClr val="lt1"/>
              </a:highlight>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t/>
            </a:r>
            <a:endParaRPr sz="1200">
              <a:solidFill>
                <a:schemeClr val="dk1"/>
              </a:solidFill>
              <a:highlight>
                <a:schemeClr val="lt1"/>
              </a:highlight>
              <a:latin typeface="Halant"/>
              <a:ea typeface="Halant"/>
              <a:cs typeface="Halant"/>
              <a:sym typeface="Halant"/>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Group Presentation Notes:</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Write three key ideas that were shared by your classmates:</a:t>
            </a:r>
            <a:endParaRPr sz="1200">
              <a:solidFill>
                <a:schemeClr val="dk1"/>
              </a:solidFill>
              <a:highlight>
                <a:schemeClr val="lt1"/>
              </a:highlight>
              <a:latin typeface="Inter"/>
              <a:ea typeface="Inter"/>
              <a:cs typeface="Inter"/>
              <a:sym typeface="Inter"/>
            </a:endParaRPr>
          </a:p>
          <a:p>
            <a:pPr indent="-304800" lvl="0" marL="914400" rtl="0" algn="l">
              <a:lnSpc>
                <a:spcPct val="200000"/>
              </a:lnSpc>
              <a:spcBef>
                <a:spcPts val="0"/>
              </a:spcBef>
              <a:spcAft>
                <a:spcPts val="0"/>
              </a:spcAft>
              <a:buClr>
                <a:schemeClr val="dk1"/>
              </a:buClr>
              <a:buSzPts val="1200"/>
              <a:buFont typeface="Inter"/>
              <a:buChar char="●"/>
            </a:pPr>
            <a:r>
              <a:t/>
            </a:r>
            <a:endParaRPr sz="1200">
              <a:solidFill>
                <a:schemeClr val="dk1"/>
              </a:solidFill>
              <a:highlight>
                <a:schemeClr val="lt1"/>
              </a:highlight>
              <a:latin typeface="Inter"/>
              <a:ea typeface="Inter"/>
              <a:cs typeface="Inter"/>
              <a:sym typeface="Inter"/>
            </a:endParaRPr>
          </a:p>
          <a:p>
            <a:pPr indent="-304800" lvl="0" marL="914400" rtl="0" algn="l">
              <a:lnSpc>
                <a:spcPct val="200000"/>
              </a:lnSpc>
              <a:spcBef>
                <a:spcPts val="0"/>
              </a:spcBef>
              <a:spcAft>
                <a:spcPts val="0"/>
              </a:spcAft>
              <a:buClr>
                <a:schemeClr val="dk1"/>
              </a:buClr>
              <a:buSzPts val="1200"/>
              <a:buFont typeface="Inter"/>
              <a:buChar char="●"/>
            </a:pPr>
            <a:r>
              <a:t/>
            </a:r>
            <a:endParaRPr sz="1200">
              <a:solidFill>
                <a:schemeClr val="dk1"/>
              </a:solidFill>
              <a:highlight>
                <a:schemeClr val="lt1"/>
              </a:highlight>
              <a:latin typeface="Inter"/>
              <a:ea typeface="Inter"/>
              <a:cs typeface="Inter"/>
              <a:sym typeface="Inter"/>
            </a:endParaRPr>
          </a:p>
          <a:p>
            <a:pPr indent="-304800" lvl="0" marL="914400" rtl="0" algn="l">
              <a:spcBef>
                <a:spcPts val="0"/>
              </a:spcBef>
              <a:spcAft>
                <a:spcPts val="0"/>
              </a:spcAft>
              <a:buClr>
                <a:schemeClr val="dk1"/>
              </a:buClr>
              <a:buSzPts val="1200"/>
              <a:buFont typeface="Inter"/>
              <a:buChar char="●"/>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Which argument do you find most convincing? Why?</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What is one counterargument you might make against another group’s claim?</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11150" lvl="0" marL="457200" rtl="0" algn="l">
              <a:spcBef>
                <a:spcPts val="0"/>
              </a:spcBef>
              <a:spcAft>
                <a:spcPts val="0"/>
              </a:spcAft>
              <a:buClr>
                <a:schemeClr val="dk1"/>
              </a:buClr>
              <a:buSzPts val="1300"/>
              <a:buFont typeface="Inter"/>
              <a:buAutoNum type="arabicPeriod"/>
            </a:pPr>
            <a:r>
              <a:rPr lang="en" sz="1200">
                <a:solidFill>
                  <a:schemeClr val="dk1"/>
                </a:solidFill>
                <a:highlight>
                  <a:schemeClr val="lt1"/>
                </a:highlight>
                <a:latin typeface="Inter"/>
                <a:ea typeface="Inter"/>
                <a:cs typeface="Inter"/>
                <a:sym typeface="Inter"/>
              </a:rPr>
              <a:t>Discuss with a partner: What do you think was the most significant cause of the First Industrial Revolution? Why? (Consider Immediacy, Profundity, Scope)</a:t>
            </a:r>
            <a:endParaRPr sz="1300">
              <a:solidFill>
                <a:schemeClr val="dk1"/>
              </a:solidFill>
              <a:highlight>
                <a:schemeClr val="lt1"/>
              </a:highlight>
              <a:latin typeface="Inter"/>
              <a:ea typeface="Inter"/>
              <a:cs typeface="Inter"/>
              <a:sym typeface="Inter"/>
            </a:endParaRPr>
          </a:p>
        </p:txBody>
      </p:sp>
      <p:graphicFrame>
        <p:nvGraphicFramePr>
          <p:cNvPr id="178" name="Google Shape;178;p31"/>
          <p:cNvGraphicFramePr/>
          <p:nvPr/>
        </p:nvGraphicFramePr>
        <p:xfrm>
          <a:off x="717125" y="1361875"/>
          <a:ext cx="3000000" cy="3000000"/>
        </p:xfrm>
        <a:graphic>
          <a:graphicData uri="http://schemas.openxmlformats.org/drawingml/2006/table">
            <a:tbl>
              <a:tblPr>
                <a:noFill/>
                <a:tableStyleId>{DD7430D3-D289-458F-A52C-F5BB8E3B2CAD}</a:tableStyleId>
              </a:tblPr>
              <a:tblGrid>
                <a:gridCol w="1467725"/>
                <a:gridCol w="2202775"/>
                <a:gridCol w="3064300"/>
              </a:tblGrid>
              <a:tr h="381000">
                <a:tc>
                  <a:txBody>
                    <a:bodyPr/>
                    <a:lstStyle/>
                    <a:p>
                      <a:pPr indent="0" lvl="0" marL="0" rtl="0" algn="ctr">
                        <a:spcBef>
                          <a:spcPts val="0"/>
                        </a:spcBef>
                        <a:spcAft>
                          <a:spcPts val="0"/>
                        </a:spcAft>
                        <a:buNone/>
                      </a:pPr>
                      <a:r>
                        <a:rPr b="1" lang="en" sz="1200">
                          <a:latin typeface="Inter"/>
                          <a:ea typeface="Inter"/>
                          <a:cs typeface="Inter"/>
                          <a:sym typeface="Inter"/>
                        </a:rPr>
                        <a:t>Group</a:t>
                      </a:r>
                      <a:endParaRPr b="1" sz="1200">
                        <a:latin typeface="Inter"/>
                        <a:ea typeface="Inter"/>
                        <a:cs typeface="Inter"/>
                        <a:sym typeface="Inter"/>
                      </a:endParaRPr>
                    </a:p>
                  </a:txBody>
                  <a:tcPr marT="91425" marB="91425" marR="91425" marL="91425">
                    <a:solidFill>
                      <a:srgbClr val="CCCCCC"/>
                    </a:solidFill>
                  </a:tcPr>
                </a:tc>
                <a:tc>
                  <a:txBody>
                    <a:bodyPr/>
                    <a:lstStyle/>
                    <a:p>
                      <a:pPr indent="0" lvl="0" marL="0" rtl="0" algn="ctr">
                        <a:spcBef>
                          <a:spcPts val="0"/>
                        </a:spcBef>
                        <a:spcAft>
                          <a:spcPts val="0"/>
                        </a:spcAft>
                        <a:buNone/>
                      </a:pPr>
                      <a:r>
                        <a:rPr b="1" lang="en" sz="1200">
                          <a:latin typeface="Inter"/>
                          <a:ea typeface="Inter"/>
                          <a:cs typeface="Inter"/>
                          <a:sym typeface="Inter"/>
                        </a:rPr>
                        <a:t>Key Evidence</a:t>
                      </a:r>
                      <a:endParaRPr b="1" sz="1200">
                        <a:latin typeface="Inter"/>
                        <a:ea typeface="Inter"/>
                        <a:cs typeface="Inter"/>
                        <a:sym typeface="Inter"/>
                      </a:endParaRPr>
                    </a:p>
                  </a:txBody>
                  <a:tcPr marT="91425" marB="91425" marR="91425" marL="91425">
                    <a:solidFill>
                      <a:srgbClr val="CCCCCC"/>
                    </a:solidFill>
                  </a:tcPr>
                </a:tc>
                <a:tc>
                  <a:txBody>
                    <a:bodyPr/>
                    <a:lstStyle/>
                    <a:p>
                      <a:pPr indent="0" lvl="0" marL="0" rtl="0" algn="ctr">
                        <a:spcBef>
                          <a:spcPts val="0"/>
                        </a:spcBef>
                        <a:spcAft>
                          <a:spcPts val="0"/>
                        </a:spcAft>
                        <a:buNone/>
                      </a:pPr>
                      <a:r>
                        <a:rPr b="1" lang="en" sz="1200">
                          <a:latin typeface="Inter"/>
                          <a:ea typeface="Inter"/>
                          <a:cs typeface="Inter"/>
                          <a:sym typeface="Inter"/>
                        </a:rPr>
                        <a:t>Summary</a:t>
                      </a:r>
                      <a:endParaRPr b="1" sz="1200">
                        <a:latin typeface="Inter"/>
                        <a:ea typeface="Inter"/>
                        <a:cs typeface="Inter"/>
                        <a:sym typeface="Inter"/>
                      </a:endParaRPr>
                    </a:p>
                  </a:txBody>
                  <a:tcPr marT="91425" marB="91425" marR="91425" marL="91425">
                    <a:solidFill>
                      <a:srgbClr val="CCCCCC"/>
                    </a:solidFill>
                  </a:tcPr>
                </a:tc>
              </a:tr>
              <a:tr h="1251425">
                <a:tc>
                  <a:txBody>
                    <a:bodyPr/>
                    <a:lstStyle/>
                    <a:p>
                      <a:pPr indent="0" lvl="0" marL="0" rtl="0" algn="ctr">
                        <a:spcBef>
                          <a:spcPts val="0"/>
                        </a:spcBef>
                        <a:spcAft>
                          <a:spcPts val="0"/>
                        </a:spcAft>
                        <a:buNone/>
                      </a:pPr>
                      <a:r>
                        <a:rPr b="1" lang="en" sz="1200">
                          <a:latin typeface="Inter"/>
                          <a:ea typeface="Inter"/>
                          <a:cs typeface="Inter"/>
                          <a:sym typeface="Inter"/>
                        </a:rPr>
                        <a:t>Technological Innovations</a:t>
                      </a:r>
                      <a:endParaRPr b="1" sz="1200">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t/>
                      </a:r>
                      <a:endParaRPr b="1" sz="9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b="1" sz="800">
                        <a:solidFill>
                          <a:srgbClr val="E95C3D"/>
                        </a:solidFill>
                        <a:latin typeface="Inter"/>
                        <a:ea typeface="Inter"/>
                        <a:cs typeface="Inter"/>
                        <a:sym typeface="Inter"/>
                      </a:endParaRPr>
                    </a:p>
                  </a:txBody>
                  <a:tcPr marT="91425" marB="91425" marR="91425" marL="91425"/>
                </a:tc>
              </a:tr>
              <a:tr h="1251425">
                <a:tc>
                  <a:txBody>
                    <a:bodyPr/>
                    <a:lstStyle/>
                    <a:p>
                      <a:pPr indent="0" lvl="0" marL="0" rtl="0" algn="ctr">
                        <a:spcBef>
                          <a:spcPts val="0"/>
                        </a:spcBef>
                        <a:spcAft>
                          <a:spcPts val="0"/>
                        </a:spcAft>
                        <a:buNone/>
                      </a:pPr>
                      <a:r>
                        <a:rPr b="1" lang="en" sz="1200">
                          <a:latin typeface="Inter"/>
                          <a:ea typeface="Inter"/>
                          <a:cs typeface="Inter"/>
                          <a:sym typeface="Inter"/>
                        </a:rPr>
                        <a:t>Transportation &amp; Infrastructure</a:t>
                      </a:r>
                      <a:endParaRPr b="1" sz="1200">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t/>
                      </a:r>
                      <a:endParaRPr b="1" sz="11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r h="1251425">
                <a:tc>
                  <a:txBody>
                    <a:bodyPr/>
                    <a:lstStyle/>
                    <a:p>
                      <a:pPr indent="0" lvl="0" marL="0" rtl="0" algn="ctr">
                        <a:spcBef>
                          <a:spcPts val="0"/>
                        </a:spcBef>
                        <a:spcAft>
                          <a:spcPts val="0"/>
                        </a:spcAft>
                        <a:buNone/>
                      </a:pPr>
                      <a:r>
                        <a:rPr b="1" lang="en" sz="1200">
                          <a:latin typeface="Inter"/>
                          <a:ea typeface="Inter"/>
                          <a:cs typeface="Inter"/>
                          <a:sym typeface="Inter"/>
                        </a:rPr>
                        <a:t>Growing Labor Force</a:t>
                      </a:r>
                      <a:endParaRPr b="1" sz="1200">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82" name="Shape 182"/>
        <p:cNvGrpSpPr/>
        <p:nvPr/>
      </p:nvGrpSpPr>
      <p:grpSpPr>
        <a:xfrm>
          <a:off x="0" y="0"/>
          <a:ext cx="0" cy="0"/>
          <a:chOff x="0" y="0"/>
          <a:chExt cx="0" cy="0"/>
        </a:xfrm>
      </p:grpSpPr>
      <p:sp>
        <p:nvSpPr>
          <p:cNvPr id="183" name="Google Shape;183;p32"/>
          <p:cNvSpPr txBox="1"/>
          <p:nvPr/>
        </p:nvSpPr>
        <p:spPr>
          <a:xfrm>
            <a:off x="0" y="0"/>
            <a:ext cx="7772400" cy="492000"/>
          </a:xfrm>
          <a:prstGeom prst="rect">
            <a:avLst/>
          </a:prstGeom>
          <a:solidFill>
            <a:srgbClr val="38E0A4"/>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2200">
                <a:solidFill>
                  <a:schemeClr val="dk1"/>
                </a:solidFill>
                <a:latin typeface="Halant"/>
                <a:ea typeface="Halant"/>
                <a:cs typeface="Halant"/>
                <a:sym typeface="Halant"/>
              </a:rPr>
              <a:t>“</a:t>
            </a:r>
            <a:r>
              <a:rPr lang="en" sz="2200">
                <a:solidFill>
                  <a:schemeClr val="dk1"/>
                </a:solidFill>
                <a:latin typeface="Halant"/>
                <a:ea typeface="Halant"/>
                <a:cs typeface="Halant"/>
                <a:sym typeface="Halant"/>
              </a:rPr>
              <a:t>What is the Context?</a:t>
            </a:r>
            <a:r>
              <a:rPr lang="en" sz="2200">
                <a:solidFill>
                  <a:schemeClr val="dk1"/>
                </a:solidFill>
                <a:latin typeface="Halant"/>
                <a:ea typeface="Halant"/>
                <a:cs typeface="Halant"/>
                <a:sym typeface="Halant"/>
              </a:rPr>
              <a:t>” First Industrial Revolution (Exemplar)</a:t>
            </a:r>
            <a:endParaRPr sz="1700">
              <a:latin typeface="Halant"/>
              <a:ea typeface="Halant"/>
              <a:cs typeface="Halant"/>
              <a:sym typeface="Halant"/>
            </a:endParaRPr>
          </a:p>
        </p:txBody>
      </p:sp>
      <p:pic>
        <p:nvPicPr>
          <p:cNvPr id="184" name="Google Shape;184;p32"/>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85" name="Google Shape;185;p32"/>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86" name="Google Shape;186;p32"/>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87" name="Google Shape;187;p32"/>
          <p:cNvGraphicFramePr/>
          <p:nvPr/>
        </p:nvGraphicFramePr>
        <p:xfrm>
          <a:off x="382188" y="1890350"/>
          <a:ext cx="3000000" cy="3000000"/>
        </p:xfrm>
        <a:graphic>
          <a:graphicData uri="http://schemas.openxmlformats.org/drawingml/2006/table">
            <a:tbl>
              <a:tblPr>
                <a:noFill/>
                <a:tableStyleId>{44732CA4-E349-4E50-9950-CB219E657567}</a:tableStyleId>
              </a:tblPr>
              <a:tblGrid>
                <a:gridCol w="4968250"/>
                <a:gridCol w="2039875"/>
              </a:tblGrid>
              <a:tr h="7061575">
                <a:tc>
                  <a:txBody>
                    <a:bodyPr/>
                    <a:lstStyle/>
                    <a:p>
                      <a:pPr indent="0" lvl="0" marL="0" rtl="0" algn="l">
                        <a:lnSpc>
                          <a:spcPct val="100000"/>
                        </a:lnSpc>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The First Industrial Revolution occurred during a period known as the Antebellum Era (before the Civil War). In the late 1700s to the mid-1800s, people started using machines to make goods instead of by hand. </a:t>
                      </a:r>
                      <a:r>
                        <a:rPr b="1" lang="en" sz="1100">
                          <a:solidFill>
                            <a:schemeClr val="dk1"/>
                          </a:solidFill>
                          <a:latin typeface="Inter"/>
                          <a:ea typeface="Inter"/>
                          <a:cs typeface="Inter"/>
                          <a:sym typeface="Inter"/>
                        </a:rPr>
                        <a:t>(A) </a:t>
                      </a:r>
                      <a:r>
                        <a:rPr lang="en" sz="1100">
                          <a:solidFill>
                            <a:schemeClr val="dk1"/>
                          </a:solidFill>
                          <a:latin typeface="Inter"/>
                          <a:ea typeface="Inter"/>
                          <a:cs typeface="Inter"/>
                          <a:sym typeface="Inter"/>
                        </a:rPr>
                        <a:t>This made production faster and cheaper, helping businesses grow and making goods more available and affordable. This led to the growth of factories, cities, and new inventions, while at the same time better transportation improved trade. However, it also increased economic and social differences between the North and South.</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The cotton gin, invented by Eli Whitney in 1793, made cotton production faster and increased Southern dependence on slavery. Whitney also introduced interchangeable parts, helping factories mass-produce goods more efficiently. While the South grew its plantations, the North became more industrial. </a:t>
                      </a:r>
                      <a:r>
                        <a:rPr b="1" lang="en" sz="1100">
                          <a:solidFill>
                            <a:schemeClr val="dk1"/>
                          </a:solidFill>
                          <a:latin typeface="Inter"/>
                          <a:ea typeface="Inter"/>
                          <a:cs typeface="Inter"/>
                          <a:sym typeface="Inter"/>
                        </a:rPr>
                        <a:t>(B) </a:t>
                      </a:r>
                      <a:endParaRPr b="1"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Factories became centers of industry, especially in places like Lowell, Massachusetts, where young women called “Lowell girls” worked in textile mills. They worked long hours in difficult conditions, but their wages fueled greater independence. As steam and water power improved factories, cities grew and immigrants from Ireland and Germany helped drive Northern industrial growth. </a:t>
                      </a:r>
                      <a:r>
                        <a:rPr b="1" lang="en" sz="1100">
                          <a:solidFill>
                            <a:schemeClr val="dk1"/>
                          </a:solidFill>
                          <a:latin typeface="Inter"/>
                          <a:ea typeface="Inter"/>
                          <a:cs typeface="Inter"/>
                          <a:sym typeface="Inter"/>
                        </a:rPr>
                        <a:t>(C) </a:t>
                      </a:r>
                      <a:endParaRPr b="1"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Industrialization also improved transportation, helping businesses trade goods more easily. The Erie Canal (completed in 1825) connected the Great Lakes to the Hudson River, making it much cheaper to ship goods between the Midwest and the East Coast. Steamboats, like Robert Fulton’s Clermont, made river travel faster, and railroads, which began expanding in the 1830s and 1840s, connected distant parts of the country. These improvements encouraged westward expansion, increased trade, and linked northern cities with western farms. However, while the North was becoming more modern and industrial, the South remained focused on plantation agriculture, leading to growing tensions between the two regions. </a:t>
                      </a:r>
                      <a:r>
                        <a:rPr b="1" lang="en" sz="1100">
                          <a:solidFill>
                            <a:schemeClr val="dk1"/>
                          </a:solidFill>
                          <a:latin typeface="Inter"/>
                          <a:ea typeface="Inter"/>
                          <a:cs typeface="Inter"/>
                          <a:sym typeface="Inter"/>
                        </a:rPr>
                        <a:t>(D)</a:t>
                      </a:r>
                      <a:endParaRPr b="1"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The First Industrial Revolution played a major role in shaping the Antebellum Era. It helped the North develop a strong economy based on industry and wage labor, while the South continued to depend on slavery and cotton. These differences led to political debates over tariffs, economic policies, and the expansion of slavery into new territories. The changes brought by industrialization helped set the stage for the conflicts that would eventually lead to the Civil War. </a:t>
                      </a:r>
                      <a:r>
                        <a:rPr b="1" lang="en" sz="1100">
                          <a:solidFill>
                            <a:schemeClr val="dk1"/>
                          </a:solidFill>
                          <a:latin typeface="Inter"/>
                          <a:ea typeface="Inter"/>
                          <a:cs typeface="Inter"/>
                          <a:sym typeface="Inter"/>
                        </a:rPr>
                        <a:t>(E)</a:t>
                      </a:r>
                      <a:endParaRPr b="1" sz="1100">
                        <a:solidFill>
                          <a:schemeClr val="dk1"/>
                        </a:solidFill>
                        <a:latin typeface="Inter"/>
                        <a:ea typeface="Inter"/>
                        <a:cs typeface="Inter"/>
                        <a:sym typeface="Inter"/>
                      </a:endParaRPr>
                    </a:p>
                  </a:txBody>
                  <a:tcPr marT="109725" marB="109725" marR="109725" marL="109725">
                    <a:lnL cap="flat" cmpd="sng" w="12700">
                      <a:solidFill>
                        <a:srgbClr val="FFFFFF">
                          <a:alpha val="0"/>
                        </a:srgbClr>
                      </a:solidFill>
                      <a:prstDash val="solid"/>
                      <a:round/>
                      <a:headEnd len="sm" w="sm" type="none"/>
                      <a:tailEnd len="sm" w="sm" type="none"/>
                    </a:lnL>
                    <a:lnR cap="flat" cmpd="sng" w="19050">
                      <a:solidFill>
                        <a:srgbClr val="E95C3D"/>
                      </a:solidFill>
                      <a:prstDash val="solid"/>
                      <a:round/>
                      <a:headEnd len="sm" w="sm" type="none"/>
                      <a:tailEnd len="sm" w="sm" type="none"/>
                    </a:lnR>
                    <a:lnT cap="flat" cmpd="sng" w="12700">
                      <a:solidFill>
                        <a:srgbClr val="FFFFFF">
                          <a:alpha val="0"/>
                        </a:srgbClr>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a:txBody>
                    <a:bodyPr/>
                    <a:lstStyle/>
                    <a:p>
                      <a:pPr indent="0" lvl="0" marL="0" rtl="0" algn="l">
                        <a:lnSpc>
                          <a:spcPct val="100000"/>
                        </a:lnSpc>
                        <a:spcBef>
                          <a:spcPts val="0"/>
                        </a:spcBef>
                        <a:spcAft>
                          <a:spcPts val="0"/>
                        </a:spcAft>
                        <a:buClr>
                          <a:srgbClr val="000000"/>
                        </a:buClr>
                        <a:buSzPts val="1100"/>
                        <a:buFont typeface="Arial"/>
                        <a:buNone/>
                      </a:pPr>
                      <a:r>
                        <a:rPr b="1" lang="en" sz="1100">
                          <a:solidFill>
                            <a:srgbClr val="000000"/>
                          </a:solidFill>
                          <a:latin typeface="Inter"/>
                          <a:ea typeface="Inter"/>
                          <a:cs typeface="Inter"/>
                          <a:sym typeface="Inter"/>
                        </a:rPr>
                        <a:t>A. </a:t>
                      </a:r>
                      <a:r>
                        <a:rPr lang="en" sz="1100">
                          <a:solidFill>
                            <a:srgbClr val="000000"/>
                          </a:solidFill>
                          <a:latin typeface="Inter"/>
                          <a:ea typeface="Inter"/>
                          <a:cs typeface="Inter"/>
                          <a:sym typeface="Inter"/>
                        </a:rPr>
                        <a:t>W</a:t>
                      </a:r>
                      <a:r>
                        <a:rPr lang="en" sz="1100">
                          <a:latin typeface="Inter"/>
                          <a:ea typeface="Inter"/>
                          <a:cs typeface="Inter"/>
                          <a:sym typeface="Inter"/>
                        </a:rPr>
                        <a:t>hen was the First Industrial Revolution?</a:t>
                      </a:r>
                      <a:endParaRPr sz="1100">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rPr b="1" lang="en" sz="1100">
                          <a:solidFill>
                            <a:srgbClr val="E95C3D"/>
                          </a:solidFill>
                          <a:latin typeface="Inter"/>
                          <a:ea typeface="Inter"/>
                          <a:cs typeface="Inter"/>
                          <a:sym typeface="Inter"/>
                        </a:rPr>
                        <a:t>Late 1700s to mid-1800s; the Antebellum Era</a:t>
                      </a:r>
                      <a:endParaRPr b="1" sz="1100">
                        <a:solidFill>
                          <a:srgbClr val="E95C3D"/>
                        </a:solidFill>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t/>
                      </a:r>
                      <a:endParaRPr b="1" sz="1100">
                        <a:solidFill>
                          <a:srgbClr val="E95C3D"/>
                        </a:solidFill>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rPr b="1" lang="en" sz="1100">
                          <a:solidFill>
                            <a:srgbClr val="000000"/>
                          </a:solidFill>
                          <a:latin typeface="Inter"/>
                          <a:ea typeface="Inter"/>
                          <a:cs typeface="Inter"/>
                          <a:sym typeface="Inter"/>
                        </a:rPr>
                        <a:t>B. </a:t>
                      </a:r>
                      <a:r>
                        <a:rPr lang="en" sz="1100">
                          <a:latin typeface="Inter"/>
                          <a:ea typeface="Inter"/>
                          <a:cs typeface="Inter"/>
                          <a:sym typeface="Inter"/>
                        </a:rPr>
                        <a:t>How did the cotton gin change the Southern economy?</a:t>
                      </a:r>
                      <a:endParaRPr sz="1100">
                        <a:solidFill>
                          <a:srgbClr val="000000"/>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100">
                          <a:solidFill>
                            <a:schemeClr val="accent1"/>
                          </a:solidFill>
                          <a:latin typeface="Inter"/>
                          <a:ea typeface="Inter"/>
                          <a:cs typeface="Inter"/>
                          <a:sym typeface="Inter"/>
                        </a:rPr>
                        <a:t>It made cotton production faster and increased Southern dependence on slavery</a:t>
                      </a:r>
                      <a:endParaRPr b="1" sz="1100">
                        <a:solidFill>
                          <a:srgbClr val="E95C3D"/>
                        </a:solidFill>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t/>
                      </a:r>
                      <a:endParaRPr b="1" sz="1100">
                        <a:solidFill>
                          <a:srgbClr val="E95C3D"/>
                        </a:solidFill>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rPr b="1" lang="en" sz="1100">
                          <a:solidFill>
                            <a:srgbClr val="000000"/>
                          </a:solidFill>
                          <a:latin typeface="Inter"/>
                          <a:ea typeface="Inter"/>
                          <a:cs typeface="Inter"/>
                          <a:sym typeface="Inter"/>
                        </a:rPr>
                        <a:t>C.</a:t>
                      </a:r>
                      <a:r>
                        <a:rPr lang="en" sz="1100">
                          <a:solidFill>
                            <a:srgbClr val="000000"/>
                          </a:solidFill>
                          <a:latin typeface="Inter"/>
                          <a:ea typeface="Inter"/>
                          <a:cs typeface="Inter"/>
                          <a:sym typeface="Inter"/>
                        </a:rPr>
                        <a:t> </a:t>
                      </a:r>
                      <a:r>
                        <a:rPr lang="en" sz="1100">
                          <a:latin typeface="Inter"/>
                          <a:ea typeface="Inter"/>
                          <a:cs typeface="Inter"/>
                          <a:sym typeface="Inter"/>
                        </a:rPr>
                        <a:t>How did factory jobs change life in the North?</a:t>
                      </a:r>
                      <a:endParaRPr b="1" sz="1100">
                        <a:solidFill>
                          <a:srgbClr val="000000"/>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100">
                          <a:solidFill>
                            <a:schemeClr val="accent1"/>
                          </a:solidFill>
                          <a:latin typeface="Inter"/>
                          <a:ea typeface="Inter"/>
                          <a:cs typeface="Inter"/>
                          <a:sym typeface="Inter"/>
                        </a:rPr>
                        <a:t>Cities expanded and employment opportunities became available to more people</a:t>
                      </a:r>
                      <a:endParaRPr b="1" sz="1100">
                        <a:solidFill>
                          <a:srgbClr val="E95C3D"/>
                        </a:solidFill>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t/>
                      </a:r>
                      <a:endParaRPr b="1" sz="1100">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rPr b="1" lang="en" sz="1100">
                          <a:solidFill>
                            <a:srgbClr val="000000"/>
                          </a:solidFill>
                          <a:latin typeface="Inter"/>
                          <a:ea typeface="Inter"/>
                          <a:cs typeface="Inter"/>
                          <a:sym typeface="Inter"/>
                        </a:rPr>
                        <a:t>D. </a:t>
                      </a:r>
                      <a:r>
                        <a:rPr lang="en" sz="1100">
                          <a:latin typeface="Inter"/>
                          <a:ea typeface="Inter"/>
                          <a:cs typeface="Inter"/>
                          <a:sym typeface="Inter"/>
                        </a:rPr>
                        <a:t>What were two ways that transportation improved during the First Industrial Revolution?</a:t>
                      </a:r>
                      <a:endParaRPr sz="1100">
                        <a:solidFill>
                          <a:srgbClr val="000000"/>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100">
                          <a:solidFill>
                            <a:schemeClr val="accent1"/>
                          </a:solidFill>
                          <a:latin typeface="Inter"/>
                          <a:ea typeface="Inter"/>
                          <a:cs typeface="Inter"/>
                          <a:sym typeface="Inter"/>
                        </a:rPr>
                        <a:t>Canal systems; steamboats; railroads</a:t>
                      </a:r>
                      <a:endParaRPr b="1" sz="1100">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t/>
                      </a:r>
                      <a:endParaRPr b="1" sz="1100">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rPr b="1" lang="en" sz="1100">
                          <a:solidFill>
                            <a:srgbClr val="000000"/>
                          </a:solidFill>
                          <a:latin typeface="Inter"/>
                          <a:ea typeface="Inter"/>
                          <a:cs typeface="Inter"/>
                          <a:sym typeface="Inter"/>
                        </a:rPr>
                        <a:t>E. </a:t>
                      </a:r>
                      <a:r>
                        <a:rPr lang="en" sz="1100">
                          <a:solidFill>
                            <a:srgbClr val="000000"/>
                          </a:solidFill>
                          <a:latin typeface="Inter"/>
                          <a:ea typeface="Inter"/>
                          <a:cs typeface="Inter"/>
                          <a:sym typeface="Inter"/>
                        </a:rPr>
                        <a:t>W</a:t>
                      </a:r>
                      <a:r>
                        <a:rPr lang="en" sz="1100">
                          <a:latin typeface="Inter"/>
                          <a:ea typeface="Inter"/>
                          <a:cs typeface="Inter"/>
                          <a:sym typeface="Inter"/>
                        </a:rPr>
                        <a:t>hat differences expanded between the North and South? How did this increase tensions?</a:t>
                      </a:r>
                      <a:endParaRPr sz="1100">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100">
                          <a:solidFill>
                            <a:schemeClr val="accent1"/>
                          </a:solidFill>
                          <a:latin typeface="Inter"/>
                          <a:ea typeface="Inter"/>
                          <a:cs typeface="Inter"/>
                          <a:sym typeface="Inter"/>
                        </a:rPr>
                        <a:t>It expanded the cities and manufacturing production of the North while the South relied more on cotton and the exploitation of enslaved people. It led the regions to have heated debates over tariffs, economic policies, and the expansion of slavery.</a:t>
                      </a:r>
                      <a:endParaRPr b="1" sz="1100">
                        <a:solidFill>
                          <a:srgbClr val="E95C3D"/>
                        </a:solidFill>
                        <a:latin typeface="Inter"/>
                        <a:ea typeface="Inter"/>
                        <a:cs typeface="Inter"/>
                        <a:sym typeface="Inter"/>
                      </a:endParaRPr>
                    </a:p>
                  </a:txBody>
                  <a:tcPr marT="109725" marB="109725" marR="109725" marL="109725">
                    <a:lnL cap="flat" cmpd="sng" w="19050">
                      <a:solidFill>
                        <a:srgbClr val="E95C3D"/>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12700">
                      <a:solidFill>
                        <a:srgbClr val="FFFFFF">
                          <a:alpha val="0"/>
                        </a:srgbClr>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r>
            </a:tbl>
          </a:graphicData>
        </a:graphic>
      </p:graphicFrame>
      <p:sp>
        <p:nvSpPr>
          <p:cNvPr id="188" name="Google Shape;188;p32"/>
          <p:cNvSpPr txBox="1"/>
          <p:nvPr/>
        </p:nvSpPr>
        <p:spPr>
          <a:xfrm>
            <a:off x="338625" y="5472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
        <p:nvSpPr>
          <p:cNvPr id="189" name="Google Shape;189;p32"/>
          <p:cNvSpPr txBox="1"/>
          <p:nvPr/>
        </p:nvSpPr>
        <p:spPr>
          <a:xfrm>
            <a:off x="1878100" y="880975"/>
            <a:ext cx="5439000" cy="887400"/>
          </a:xfrm>
          <a:prstGeom prst="rect">
            <a:avLst/>
          </a:prstGeom>
          <a:noFill/>
          <a:ln>
            <a:noFill/>
          </a:ln>
        </p:spPr>
        <p:txBody>
          <a:bodyPr anchorCtr="0" anchor="t" bIns="116050" lIns="116050" spcFirstLastPara="1" rIns="116050" wrap="square" tIns="116050">
            <a:noAutofit/>
          </a:bodyPr>
          <a:lstStyle/>
          <a:p>
            <a:pPr indent="0" lvl="0" marL="0" rtl="0" algn="l">
              <a:spcBef>
                <a:spcPts val="0"/>
              </a:spcBef>
              <a:spcAft>
                <a:spcPts val="0"/>
              </a:spcAft>
              <a:buNone/>
            </a:pPr>
            <a:r>
              <a:rPr b="1" lang="en" sz="1300">
                <a:latin typeface="Halant"/>
                <a:ea typeface="Halant"/>
                <a:cs typeface="Halant"/>
                <a:sym typeface="Halant"/>
              </a:rPr>
              <a:t>Contextualization</a:t>
            </a:r>
            <a:endParaRPr b="1" sz="1300">
              <a:latin typeface="Halant"/>
              <a:ea typeface="Halant"/>
              <a:cs typeface="Halant"/>
              <a:sym typeface="Halant"/>
            </a:endParaRPr>
          </a:p>
          <a:p>
            <a:pPr indent="0" lvl="0" marL="0" rtl="0" algn="l">
              <a:spcBef>
                <a:spcPts val="0"/>
              </a:spcBef>
              <a:spcAft>
                <a:spcPts val="0"/>
              </a:spcAft>
              <a:buNone/>
            </a:pPr>
            <a:r>
              <a:t/>
            </a:r>
            <a:endParaRPr b="1" sz="1000">
              <a:latin typeface="Halant"/>
              <a:ea typeface="Halant"/>
              <a:cs typeface="Halant"/>
              <a:sym typeface="Halant"/>
            </a:endParaRPr>
          </a:p>
          <a:p>
            <a:pPr indent="0" lvl="0" marL="0" rtl="0" algn="l">
              <a:spcBef>
                <a:spcPts val="0"/>
              </a:spcBef>
              <a:spcAft>
                <a:spcPts val="0"/>
              </a:spcAft>
              <a:buNone/>
            </a:pPr>
            <a:r>
              <a:rPr lang="en" sz="1100">
                <a:latin typeface="Inter"/>
                <a:ea typeface="Inter"/>
                <a:cs typeface="Inter"/>
                <a:sym typeface="Inter"/>
              </a:rPr>
              <a:t>Thinking historically means interpreting historical events, developments, or processes in light of the surrounding historical context.</a:t>
            </a:r>
            <a:endParaRPr sz="1100">
              <a:latin typeface="Inter"/>
              <a:ea typeface="Inter"/>
              <a:cs typeface="Inter"/>
              <a:sym typeface="Inter"/>
            </a:endParaRPr>
          </a:p>
        </p:txBody>
      </p:sp>
      <p:pic>
        <p:nvPicPr>
          <p:cNvPr id="190" name="Google Shape;190;p32"/>
          <p:cNvPicPr preferRelativeResize="0"/>
          <p:nvPr/>
        </p:nvPicPr>
        <p:blipFill rotWithShape="1">
          <a:blip r:embed="rId4">
            <a:alphaModFix/>
          </a:blip>
          <a:srcRect b="0" l="0" r="0" t="0"/>
          <a:stretch/>
        </p:blipFill>
        <p:spPr>
          <a:xfrm>
            <a:off x="694375" y="798674"/>
            <a:ext cx="1019100" cy="10191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94" name="Shape 194"/>
        <p:cNvGrpSpPr/>
        <p:nvPr/>
      </p:nvGrpSpPr>
      <p:grpSpPr>
        <a:xfrm>
          <a:off x="0" y="0"/>
          <a:ext cx="0" cy="0"/>
          <a:chOff x="0" y="0"/>
          <a:chExt cx="0" cy="0"/>
        </a:xfrm>
      </p:grpSpPr>
      <p:sp>
        <p:nvSpPr>
          <p:cNvPr id="195" name="Google Shape;195;p33"/>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Growing Labor Force - Discussion Questions</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500">
                <a:solidFill>
                  <a:schemeClr val="dk1"/>
                </a:solidFill>
                <a:latin typeface="Plus Jakarta Sans Medium"/>
                <a:ea typeface="Plus Jakarta Sans Medium"/>
                <a:cs typeface="Plus Jakarta Sans Medium"/>
                <a:sym typeface="Plus Jakarta Sans Medium"/>
              </a:rPr>
              <a:t>The First Industrial Revolution (Exemplar)</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96" name="Google Shape;196;p33"/>
          <p:cNvPicPr preferRelativeResize="0"/>
          <p:nvPr/>
        </p:nvPicPr>
        <p:blipFill>
          <a:blip r:embed="rId3">
            <a:alphaModFix/>
          </a:blip>
          <a:stretch>
            <a:fillRect/>
          </a:stretch>
        </p:blipFill>
        <p:spPr>
          <a:xfrm>
            <a:off x="216272" y="154797"/>
            <a:ext cx="1056536" cy="438114"/>
          </a:xfrm>
          <a:prstGeom prst="rect">
            <a:avLst/>
          </a:prstGeom>
          <a:noFill/>
          <a:ln>
            <a:noFill/>
          </a:ln>
        </p:spPr>
      </p:pic>
      <p:sp>
        <p:nvSpPr>
          <p:cNvPr id="197" name="Google Shape;197;p33"/>
          <p:cNvSpPr txBox="1"/>
          <p:nvPr/>
        </p:nvSpPr>
        <p:spPr>
          <a:xfrm>
            <a:off x="469050" y="10631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Use the primary and secondary sources to answer the discussion questions below with your group. </a:t>
            </a:r>
            <a:endParaRPr/>
          </a:p>
        </p:txBody>
      </p:sp>
      <p:graphicFrame>
        <p:nvGraphicFramePr>
          <p:cNvPr id="198" name="Google Shape;198;p33"/>
          <p:cNvGraphicFramePr/>
          <p:nvPr/>
        </p:nvGraphicFramePr>
        <p:xfrm>
          <a:off x="314241" y="1628635"/>
          <a:ext cx="3000000" cy="3000000"/>
        </p:xfrm>
        <a:graphic>
          <a:graphicData uri="http://schemas.openxmlformats.org/drawingml/2006/table">
            <a:tbl>
              <a:tblPr>
                <a:noFill/>
                <a:tableStyleId>{44732CA4-E349-4E50-9950-CB219E657567}</a:tableStyleId>
              </a:tblPr>
              <a:tblGrid>
                <a:gridCol w="2470725"/>
                <a:gridCol w="1696025"/>
                <a:gridCol w="2965250"/>
              </a:tblGrid>
              <a:tr h="350050">
                <a:tc gridSpan="3" rowSpan="2">
                  <a:txBody>
                    <a:bodyPr/>
                    <a:lstStyle/>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1: Henry Clay, </a:t>
                      </a:r>
                      <a:r>
                        <a:rPr b="1" i="1" lang="en" sz="1200">
                          <a:solidFill>
                            <a:schemeClr val="dk1"/>
                          </a:solidFill>
                          <a:latin typeface="Inter"/>
                          <a:ea typeface="Inter"/>
                          <a:cs typeface="Inter"/>
                          <a:sym typeface="Inter"/>
                        </a:rPr>
                        <a:t>Speech on the Tariff, </a:t>
                      </a:r>
                      <a:r>
                        <a:rPr b="1" lang="en" sz="1200">
                          <a:solidFill>
                            <a:schemeClr val="dk1"/>
                          </a:solidFill>
                          <a:latin typeface="Inter"/>
                          <a:ea typeface="Inter"/>
                          <a:cs typeface="Inter"/>
                          <a:sym typeface="Inter"/>
                        </a:rPr>
                        <a:t>delivered in the U.S. Senate, 1832.</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What system is the Henry Clay defending, and why?</a:t>
                      </a:r>
                      <a:br>
                        <a:rPr b="1" lang="en" sz="1200">
                          <a:solidFill>
                            <a:schemeClr val="dk1"/>
                          </a:solidFill>
                          <a:latin typeface="Inter"/>
                          <a:ea typeface="Inter"/>
                          <a:cs typeface="Inter"/>
                          <a:sym typeface="Inter"/>
                        </a:rPr>
                      </a:br>
                      <a:r>
                        <a:rPr b="1" lang="en" sz="1200">
                          <a:solidFill>
                            <a:srgbClr val="E95C3D"/>
                          </a:solidFill>
                          <a:latin typeface="Inter"/>
                          <a:ea typeface="Inter"/>
                          <a:cs typeface="Inter"/>
                          <a:sym typeface="Inter"/>
                        </a:rPr>
                        <a:t>Clay is defending the American System because he believes it helped the country grow stronger, wealthier, and more independent.</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What does the speaker think about “free trade”?</a:t>
                      </a:r>
                      <a:br>
                        <a:rPr b="1" lang="en" sz="1200">
                          <a:solidFill>
                            <a:schemeClr val="dk1"/>
                          </a:solidFill>
                          <a:latin typeface="Inter"/>
                          <a:ea typeface="Inter"/>
                          <a:cs typeface="Inter"/>
                          <a:sym typeface="Inter"/>
                        </a:rPr>
                      </a:br>
                      <a:r>
                        <a:rPr b="1" lang="en" sz="1200">
                          <a:solidFill>
                            <a:srgbClr val="E95C3D"/>
                          </a:solidFill>
                          <a:latin typeface="Inter"/>
                          <a:ea typeface="Inter"/>
                          <a:cs typeface="Inter"/>
                          <a:sym typeface="Inter"/>
                        </a:rPr>
                        <a:t>He thinks free trade is unrealistic and not helpful—he compares it to a child crying for the moon, something that can’t really happen.</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2: Citynoise, </a:t>
                      </a:r>
                      <a:r>
                        <a:rPr b="1" lang="en" sz="1200">
                          <a:solidFill>
                            <a:schemeClr val="dk1"/>
                          </a:solidFill>
                          <a:latin typeface="Inter"/>
                          <a:ea typeface="Inter"/>
                          <a:cs typeface="Inter"/>
                          <a:sym typeface="Inter"/>
                        </a:rPr>
                        <a:t>“Map showing the route of the historic National Road — at its greatest completion in 1839.”</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What was significant about the creation of the National Road?</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The National Road opened the Ohio River Valley and the Midwest for settlement and commerce. The project also showed the federal government’s willingness to support infrastructure with national funds.</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3: Steven G. Collins, “Progress and Slavery on the South’s Railroads,” </a:t>
                      </a:r>
                      <a:r>
                        <a:rPr b="1" i="1" lang="en" sz="1200">
                          <a:solidFill>
                            <a:schemeClr val="dk1"/>
                          </a:solidFill>
                          <a:latin typeface="Inter"/>
                          <a:ea typeface="Inter"/>
                          <a:cs typeface="Inter"/>
                          <a:sym typeface="Inter"/>
                        </a:rPr>
                        <a:t>1</a:t>
                      </a:r>
                      <a:r>
                        <a:rPr b="1" lang="en" sz="1200">
                          <a:solidFill>
                            <a:schemeClr val="dk1"/>
                          </a:solidFill>
                          <a:latin typeface="Inter"/>
                          <a:ea typeface="Inter"/>
                          <a:cs typeface="Inter"/>
                          <a:sym typeface="Inter"/>
                        </a:rPr>
                        <a:t>999.</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Why do you think the South focused its railroads mostly on the cotton market instead of building more national connections like the North?</a:t>
                      </a:r>
                      <a:br>
                        <a:rPr b="1" lang="en" sz="1200">
                          <a:solidFill>
                            <a:schemeClr val="dk1"/>
                          </a:solidFill>
                          <a:latin typeface="Inter"/>
                          <a:ea typeface="Inter"/>
                          <a:cs typeface="Inter"/>
                          <a:sym typeface="Inter"/>
                        </a:rPr>
                      </a:br>
                      <a:r>
                        <a:rPr b="1" lang="en" sz="1200">
                          <a:solidFill>
                            <a:srgbClr val="E95C3D"/>
                          </a:solidFill>
                          <a:latin typeface="Inter"/>
                          <a:ea typeface="Inter"/>
                          <a:cs typeface="Inter"/>
                          <a:sym typeface="Inter"/>
                        </a:rPr>
                        <a:t>The Southern economy depended heavily on cotton; railroads were built to support that specific industry rather than connecting major cities or regions like in the North.</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might the growth of railroads have affected life for people in the South during this time?</a:t>
                      </a:r>
                      <a:br>
                        <a:rPr b="1" lang="en" sz="1200">
                          <a:solidFill>
                            <a:schemeClr val="dk1"/>
                          </a:solidFill>
                          <a:latin typeface="Inter"/>
                          <a:ea typeface="Inter"/>
                          <a:cs typeface="Inter"/>
                          <a:sym typeface="Inter"/>
                        </a:rPr>
                      </a:br>
                      <a:r>
                        <a:rPr b="1" lang="en" sz="1200">
                          <a:solidFill>
                            <a:srgbClr val="E95C3D"/>
                          </a:solidFill>
                          <a:latin typeface="Inter"/>
                          <a:ea typeface="Inter"/>
                          <a:cs typeface="Inter"/>
                          <a:sym typeface="Inter"/>
                        </a:rPr>
                        <a:t>Faster travel and shipping, more jobs, movement of goods and people, but also uneven development—some areas may have stayed isolated if railroads didn’t reach them.</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4: Frances Flora Bond Palmer, </a:t>
                      </a:r>
                      <a:r>
                        <a:rPr b="1" i="1" lang="en" sz="1200">
                          <a:solidFill>
                            <a:schemeClr val="dk1"/>
                          </a:solidFill>
                          <a:latin typeface="Inter"/>
                          <a:ea typeface="Inter"/>
                          <a:cs typeface="Inter"/>
                          <a:sym typeface="Inter"/>
                        </a:rPr>
                        <a:t>“Wooding Up” </a:t>
                      </a:r>
                      <a:r>
                        <a:rPr b="1" lang="en" sz="1200">
                          <a:solidFill>
                            <a:schemeClr val="dk1"/>
                          </a:solidFill>
                          <a:latin typeface="Inter"/>
                          <a:ea typeface="Inter"/>
                          <a:cs typeface="Inter"/>
                          <a:sym typeface="Inter"/>
                        </a:rPr>
                        <a:t>color lithograph.</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What does this image tell us about life on the Mississippi River during the 1800s?</a:t>
                      </a:r>
                      <a:br>
                        <a:rPr b="1" lang="en" sz="1200">
                          <a:solidFill>
                            <a:schemeClr val="dk1"/>
                          </a:solidFill>
                          <a:latin typeface="Inter"/>
                          <a:ea typeface="Inter"/>
                          <a:cs typeface="Inter"/>
                          <a:sym typeface="Inter"/>
                        </a:rPr>
                      </a:br>
                      <a:r>
                        <a:rPr b="1" lang="en" sz="1200">
                          <a:solidFill>
                            <a:srgbClr val="E95C3D"/>
                          </a:solidFill>
                          <a:latin typeface="Inter"/>
                          <a:ea typeface="Inter"/>
                          <a:cs typeface="Inter"/>
                          <a:sym typeface="Inter"/>
                        </a:rPr>
                        <a:t>It shows how steamboats were used for travel and trade, the role of enslaved people in providing labor, and how steamboats were used by both wealthy passengers and workers.</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Why might the artist have included details like the tree in the water and the glowing fire?</a:t>
                      </a:r>
                      <a:br>
                        <a:rPr b="1" lang="en" sz="1200">
                          <a:solidFill>
                            <a:schemeClr val="dk1"/>
                          </a:solidFill>
                          <a:latin typeface="Inter"/>
                          <a:ea typeface="Inter"/>
                          <a:cs typeface="Inter"/>
                          <a:sym typeface="Inter"/>
                        </a:rPr>
                      </a:br>
                      <a:r>
                        <a:rPr b="1" lang="en" sz="1200">
                          <a:solidFill>
                            <a:srgbClr val="E95C3D"/>
                          </a:solidFill>
                          <a:latin typeface="Inter"/>
                          <a:ea typeface="Inter"/>
                          <a:cs typeface="Inter"/>
                          <a:sym typeface="Inter"/>
                        </a:rPr>
                        <a:t>To warn viewers about the dangers of steamboat travel, like explosions or accidents, and to reflect real events like the deadly Princess explosion in 1859.</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5: </a:t>
                      </a:r>
                      <a:r>
                        <a:rPr b="1" i="1" lang="en" sz="1200">
                          <a:solidFill>
                            <a:schemeClr val="dk1"/>
                          </a:solidFill>
                          <a:latin typeface="Inter"/>
                          <a:ea typeface="Inter"/>
                          <a:cs typeface="Inter"/>
                          <a:sym typeface="Inter"/>
                        </a:rPr>
                        <a:t>The Emporium</a:t>
                      </a:r>
                      <a:r>
                        <a:rPr b="1" lang="en" sz="1200">
                          <a:solidFill>
                            <a:schemeClr val="dk1"/>
                          </a:solidFill>
                          <a:latin typeface="Inter"/>
                          <a:ea typeface="Inter"/>
                          <a:cs typeface="Inter"/>
                          <a:sym typeface="Inter"/>
                        </a:rPr>
                        <a:t>, “Completion of the Grand Canal,” October 29, 1825.</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Why did the writer believe the Erie Canal was such an important achievement for the United States?</a:t>
                      </a:r>
                      <a:br>
                        <a:rPr b="1" lang="en" sz="1200">
                          <a:solidFill>
                            <a:schemeClr val="dk1"/>
                          </a:solidFill>
                          <a:latin typeface="Inter"/>
                          <a:ea typeface="Inter"/>
                          <a:cs typeface="Inter"/>
                          <a:sym typeface="Inter"/>
                        </a:rPr>
                      </a:br>
                      <a:r>
                        <a:rPr b="1" lang="en" sz="1200">
                          <a:solidFill>
                            <a:srgbClr val="E95C3D"/>
                          </a:solidFill>
                          <a:latin typeface="Inter"/>
                          <a:ea typeface="Inter"/>
                          <a:cs typeface="Inter"/>
                          <a:sym typeface="Inter"/>
                        </a:rPr>
                        <a:t>It connected the Great Lakes to the Atlantic Ocean, helped trade and travel, and showed that Americans could build something big and useful with teamwork and little experience.</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What does this letter tell us about how people in the 1800s felt about progress and technology?</a:t>
                      </a:r>
                      <a:br>
                        <a:rPr b="1" lang="en" sz="1200">
                          <a:solidFill>
                            <a:schemeClr val="dk1"/>
                          </a:solidFill>
                          <a:latin typeface="Inter"/>
                          <a:ea typeface="Inter"/>
                          <a:cs typeface="Inter"/>
                          <a:sym typeface="Inter"/>
                        </a:rPr>
                      </a:br>
                      <a:r>
                        <a:rPr b="1" lang="en" sz="1200">
                          <a:solidFill>
                            <a:srgbClr val="E95C3D"/>
                          </a:solidFill>
                          <a:latin typeface="Inter"/>
                          <a:ea typeface="Inter"/>
                          <a:cs typeface="Inter"/>
                          <a:sym typeface="Inter"/>
                        </a:rPr>
                        <a:t>They were proud of new inventions and big projects, saw them as signs of freedom and success, and believed they made the country stronger and more united.</a:t>
                      </a:r>
                      <a:endParaRPr b="1" sz="1200">
                        <a:solidFill>
                          <a:srgbClr val="E95C3D"/>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199" name="Google Shape;199;p33"/>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200" name="Google Shape;200;p3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01" name="Google Shape;201;p3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6484F3"/>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